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318" r:id="rId2"/>
    <p:sldId id="257" r:id="rId3"/>
    <p:sldId id="274" r:id="rId4"/>
    <p:sldId id="262" r:id="rId5"/>
    <p:sldId id="267" r:id="rId6"/>
    <p:sldId id="272" r:id="rId7"/>
    <p:sldId id="273" r:id="rId8"/>
    <p:sldId id="271" r:id="rId9"/>
    <p:sldId id="275" r:id="rId10"/>
    <p:sldId id="279" r:id="rId11"/>
    <p:sldId id="277" r:id="rId12"/>
    <p:sldId id="278" r:id="rId13"/>
    <p:sldId id="302" r:id="rId14"/>
    <p:sldId id="305" r:id="rId15"/>
    <p:sldId id="306" r:id="rId16"/>
    <p:sldId id="281" r:id="rId17"/>
    <p:sldId id="280" r:id="rId18"/>
    <p:sldId id="303" r:id="rId19"/>
    <p:sldId id="304" r:id="rId20"/>
    <p:sldId id="268" r:id="rId21"/>
    <p:sldId id="283" r:id="rId22"/>
    <p:sldId id="284" r:id="rId23"/>
    <p:sldId id="261" r:id="rId24"/>
    <p:sldId id="307" r:id="rId25"/>
    <p:sldId id="308" r:id="rId26"/>
    <p:sldId id="309" r:id="rId27"/>
    <p:sldId id="285" r:id="rId28"/>
    <p:sldId id="310" r:id="rId29"/>
    <p:sldId id="288" r:id="rId30"/>
    <p:sldId id="263" r:id="rId31"/>
    <p:sldId id="264" r:id="rId32"/>
    <p:sldId id="291" r:id="rId33"/>
    <p:sldId id="265" r:id="rId34"/>
    <p:sldId id="311" r:id="rId35"/>
    <p:sldId id="266" r:id="rId36"/>
    <p:sldId id="269" r:id="rId37"/>
    <p:sldId id="299" r:id="rId38"/>
    <p:sldId id="314" r:id="rId39"/>
    <p:sldId id="292" r:id="rId40"/>
    <p:sldId id="313" r:id="rId41"/>
    <p:sldId id="301" r:id="rId42"/>
    <p:sldId id="298" r:id="rId43"/>
    <p:sldId id="297" r:id="rId44"/>
    <p:sldId id="295" r:id="rId45"/>
    <p:sldId id="315" r:id="rId46"/>
    <p:sldId id="316" r:id="rId47"/>
    <p:sldId id="259" r:id="rId48"/>
    <p:sldId id="319" r:id="rId49"/>
    <p:sldId id="320" r:id="rId50"/>
    <p:sldId id="328" r:id="rId51"/>
    <p:sldId id="322" r:id="rId52"/>
    <p:sldId id="323" r:id="rId53"/>
    <p:sldId id="325" r:id="rId54"/>
    <p:sldId id="326" r:id="rId55"/>
    <p:sldId id="327" r:id="rId56"/>
    <p:sldId id="329" r:id="rId57"/>
    <p:sldId id="330" r:id="rId58"/>
    <p:sldId id="331" r:id="rId59"/>
    <p:sldId id="332" r:id="rId60"/>
    <p:sldId id="333" r:id="rId61"/>
    <p:sldId id="334" r:id="rId62"/>
    <p:sldId id="335" r:id="rId63"/>
    <p:sldId id="336" r:id="rId64"/>
    <p:sldId id="300" r:id="rId65"/>
    <p:sldId id="256" r:id="rId6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B428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6901" autoAdjust="0"/>
    <p:restoredTop sz="94660"/>
  </p:normalViewPr>
  <p:slideViewPr>
    <p:cSldViewPr>
      <p:cViewPr>
        <p:scale>
          <a:sx n="75" d="100"/>
          <a:sy n="75" d="100"/>
        </p:scale>
        <p:origin x="-3138" y="-894"/>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06F2DAE4-C87D-464C-8529-C68309DD1CFC}" type="datetimeFigureOut">
              <a:rPr lang="en-US" smtClean="0"/>
              <a:t>1/23/2015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93EFAE-FD48-41B9-84A3-494A8D6694C5}" type="slidenum">
              <a:rPr lang="en-US" smtClean="0"/>
              <a:t>‹#›</a:t>
            </a:fld>
            <a:endParaRPr lang="en-US"/>
          </a:p>
        </p:txBody>
      </p:sp>
    </p:spTree>
    <p:extLst>
      <p:ext uri="{BB962C8B-B14F-4D97-AF65-F5344CB8AC3E}">
        <p14:creationId xmlns:p14="http://schemas.microsoft.com/office/powerpoint/2010/main" val="21688852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6F2DAE4-C87D-464C-8529-C68309DD1CFC}" type="datetimeFigureOut">
              <a:rPr lang="en-US" smtClean="0"/>
              <a:t>1/23/2015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93EFAE-FD48-41B9-84A3-494A8D6694C5}" type="slidenum">
              <a:rPr lang="en-US" smtClean="0"/>
              <a:t>‹#›</a:t>
            </a:fld>
            <a:endParaRPr lang="en-US"/>
          </a:p>
        </p:txBody>
      </p:sp>
    </p:spTree>
    <p:extLst>
      <p:ext uri="{BB962C8B-B14F-4D97-AF65-F5344CB8AC3E}">
        <p14:creationId xmlns:p14="http://schemas.microsoft.com/office/powerpoint/2010/main" val="33901450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6F2DAE4-C87D-464C-8529-C68309DD1CFC}" type="datetimeFigureOut">
              <a:rPr lang="en-US" smtClean="0"/>
              <a:t>1/23/2015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93EFAE-FD48-41B9-84A3-494A8D6694C5}" type="slidenum">
              <a:rPr lang="en-US" smtClean="0"/>
              <a:t>‹#›</a:t>
            </a:fld>
            <a:endParaRPr lang="en-US"/>
          </a:p>
        </p:txBody>
      </p:sp>
    </p:spTree>
    <p:extLst>
      <p:ext uri="{BB962C8B-B14F-4D97-AF65-F5344CB8AC3E}">
        <p14:creationId xmlns:p14="http://schemas.microsoft.com/office/powerpoint/2010/main" val="6749160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6F2DAE4-C87D-464C-8529-C68309DD1CFC}" type="datetimeFigureOut">
              <a:rPr lang="en-US" smtClean="0"/>
              <a:t>1/23/2015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93EFAE-FD48-41B9-84A3-494A8D6694C5}" type="slidenum">
              <a:rPr lang="en-US" smtClean="0"/>
              <a:t>‹#›</a:t>
            </a:fld>
            <a:endParaRPr lang="en-US"/>
          </a:p>
        </p:txBody>
      </p:sp>
    </p:spTree>
    <p:extLst>
      <p:ext uri="{BB962C8B-B14F-4D97-AF65-F5344CB8AC3E}">
        <p14:creationId xmlns:p14="http://schemas.microsoft.com/office/powerpoint/2010/main" val="42231176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6F2DAE4-C87D-464C-8529-C68309DD1CFC}" type="datetimeFigureOut">
              <a:rPr lang="en-US" smtClean="0"/>
              <a:t>1/23/2015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93EFAE-FD48-41B9-84A3-494A8D6694C5}" type="slidenum">
              <a:rPr lang="en-US" smtClean="0"/>
              <a:t>‹#›</a:t>
            </a:fld>
            <a:endParaRPr lang="en-US"/>
          </a:p>
        </p:txBody>
      </p:sp>
    </p:spTree>
    <p:extLst>
      <p:ext uri="{BB962C8B-B14F-4D97-AF65-F5344CB8AC3E}">
        <p14:creationId xmlns:p14="http://schemas.microsoft.com/office/powerpoint/2010/main" val="28343749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06F2DAE4-C87D-464C-8529-C68309DD1CFC}" type="datetimeFigureOut">
              <a:rPr lang="en-US" smtClean="0"/>
              <a:t>1/23/2015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293EFAE-FD48-41B9-84A3-494A8D6694C5}" type="slidenum">
              <a:rPr lang="en-US" smtClean="0"/>
              <a:t>‹#›</a:t>
            </a:fld>
            <a:endParaRPr lang="en-US"/>
          </a:p>
        </p:txBody>
      </p:sp>
    </p:spTree>
    <p:extLst>
      <p:ext uri="{BB962C8B-B14F-4D97-AF65-F5344CB8AC3E}">
        <p14:creationId xmlns:p14="http://schemas.microsoft.com/office/powerpoint/2010/main" val="849315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06F2DAE4-C87D-464C-8529-C68309DD1CFC}" type="datetimeFigureOut">
              <a:rPr lang="en-US" smtClean="0"/>
              <a:t>1/23/2015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293EFAE-FD48-41B9-84A3-494A8D6694C5}" type="slidenum">
              <a:rPr lang="en-US" smtClean="0"/>
              <a:t>‹#›</a:t>
            </a:fld>
            <a:endParaRPr lang="en-US"/>
          </a:p>
        </p:txBody>
      </p:sp>
    </p:spTree>
    <p:extLst>
      <p:ext uri="{BB962C8B-B14F-4D97-AF65-F5344CB8AC3E}">
        <p14:creationId xmlns:p14="http://schemas.microsoft.com/office/powerpoint/2010/main" val="24296200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06F2DAE4-C87D-464C-8529-C68309DD1CFC}" type="datetimeFigureOut">
              <a:rPr lang="en-US" smtClean="0"/>
              <a:t>1/23/2015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293EFAE-FD48-41B9-84A3-494A8D6694C5}" type="slidenum">
              <a:rPr lang="en-US" smtClean="0"/>
              <a:t>‹#›</a:t>
            </a:fld>
            <a:endParaRPr lang="en-US"/>
          </a:p>
        </p:txBody>
      </p:sp>
    </p:spTree>
    <p:extLst>
      <p:ext uri="{BB962C8B-B14F-4D97-AF65-F5344CB8AC3E}">
        <p14:creationId xmlns:p14="http://schemas.microsoft.com/office/powerpoint/2010/main" val="30142443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6F2DAE4-C87D-464C-8529-C68309DD1CFC}" type="datetimeFigureOut">
              <a:rPr lang="en-US" smtClean="0"/>
              <a:t>1/23/2015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293EFAE-FD48-41B9-84A3-494A8D6694C5}" type="slidenum">
              <a:rPr lang="en-US" smtClean="0"/>
              <a:t>‹#›</a:t>
            </a:fld>
            <a:endParaRPr lang="en-US"/>
          </a:p>
        </p:txBody>
      </p:sp>
    </p:spTree>
    <p:extLst>
      <p:ext uri="{BB962C8B-B14F-4D97-AF65-F5344CB8AC3E}">
        <p14:creationId xmlns:p14="http://schemas.microsoft.com/office/powerpoint/2010/main" val="20376386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6F2DAE4-C87D-464C-8529-C68309DD1CFC}" type="datetimeFigureOut">
              <a:rPr lang="en-US" smtClean="0"/>
              <a:t>1/23/2015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293EFAE-FD48-41B9-84A3-494A8D6694C5}" type="slidenum">
              <a:rPr lang="en-US" smtClean="0"/>
              <a:t>‹#›</a:t>
            </a:fld>
            <a:endParaRPr lang="en-US"/>
          </a:p>
        </p:txBody>
      </p:sp>
    </p:spTree>
    <p:extLst>
      <p:ext uri="{BB962C8B-B14F-4D97-AF65-F5344CB8AC3E}">
        <p14:creationId xmlns:p14="http://schemas.microsoft.com/office/powerpoint/2010/main" val="18381816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6F2DAE4-C87D-464C-8529-C68309DD1CFC}" type="datetimeFigureOut">
              <a:rPr lang="en-US" smtClean="0"/>
              <a:t>1/23/2015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293EFAE-FD48-41B9-84A3-494A8D6694C5}" type="slidenum">
              <a:rPr lang="en-US" smtClean="0"/>
              <a:t>‹#›</a:t>
            </a:fld>
            <a:endParaRPr lang="en-US"/>
          </a:p>
        </p:txBody>
      </p:sp>
    </p:spTree>
    <p:extLst>
      <p:ext uri="{BB962C8B-B14F-4D97-AF65-F5344CB8AC3E}">
        <p14:creationId xmlns:p14="http://schemas.microsoft.com/office/powerpoint/2010/main" val="41685544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5B428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6F2DAE4-C87D-464C-8529-C68309DD1CFC}" type="datetimeFigureOut">
              <a:rPr lang="en-US" smtClean="0"/>
              <a:t>1/23/2015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293EFAE-FD48-41B9-84A3-494A8D6694C5}" type="slidenum">
              <a:rPr lang="en-US" smtClean="0"/>
              <a:t>‹#›</a:t>
            </a:fld>
            <a:endParaRPr lang="en-US"/>
          </a:p>
        </p:txBody>
      </p:sp>
    </p:spTree>
    <p:extLst>
      <p:ext uri="{BB962C8B-B14F-4D97-AF65-F5344CB8AC3E}">
        <p14:creationId xmlns:p14="http://schemas.microsoft.com/office/powerpoint/2010/main" val="345567811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2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hyperlink" Target="http://getbootstrap.com/" TargetMode="Externa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jpeg"/></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hyperlink" Target="http://www.ricedevchats.org/"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jp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1.png"/></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3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3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35.xml.rels><?xml version="1.0" encoding="UTF-8" standalone="yes"?>
<Relationships xmlns="http://schemas.openxmlformats.org/package/2006/relationships"><Relationship Id="rId8" Type="http://schemas.openxmlformats.org/officeDocument/2006/relationships/image" Target="../media/image1.jpg"/><Relationship Id="rId3" Type="http://schemas.openxmlformats.org/officeDocument/2006/relationships/hyperlink" Target="http://framebox.org/" TargetMode="External"/><Relationship Id="rId7" Type="http://schemas.openxmlformats.org/officeDocument/2006/relationships/hyperlink" Target="http://bit.ly/1CM4Hzo" TargetMode="External"/><Relationship Id="rId2" Type="http://schemas.openxmlformats.org/officeDocument/2006/relationships/hyperlink" Target="https://balsamiq.com/" TargetMode="External"/><Relationship Id="rId1" Type="http://schemas.openxmlformats.org/officeDocument/2006/relationships/slideLayout" Target="../slideLayouts/slideLayout2.xml"/><Relationship Id="rId6" Type="http://schemas.openxmlformats.org/officeDocument/2006/relationships/hyperlink" Target="http://www.designbygrid.com/" TargetMode="External"/><Relationship Id="rId5" Type="http://schemas.openxmlformats.org/officeDocument/2006/relationships/hyperlink" Target="http://bit.ly/1sjYaFC" TargetMode="External"/><Relationship Id="rId4" Type="http://schemas.openxmlformats.org/officeDocument/2006/relationships/hyperlink" Target="http://960.gs/" TargetMode="External"/><Relationship Id="rId9" Type="http://schemas.openxmlformats.org/officeDocument/2006/relationships/image" Target="../media/image2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4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4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image" Target="../media/image53.jp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393947" y="3505200"/>
            <a:ext cx="8610600" cy="17526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4000" dirty="0" smtClean="0">
                <a:solidFill>
                  <a:schemeClr val="bg1"/>
                </a:solidFill>
                <a:latin typeface="Arial" panose="020B0604020202020204" pitchFamily="34" charset="0"/>
                <a:ea typeface="Roboto" panose="02000000000000000000" pitchFamily="2" charset="0"/>
                <a:cs typeface="Arial" panose="020B0604020202020204" pitchFamily="34" charset="0"/>
              </a:rPr>
              <a:t>Please sign-in:</a:t>
            </a:r>
            <a:endParaRPr lang="en-US" sz="4000" dirty="0" smtClean="0">
              <a:solidFill>
                <a:schemeClr val="bg1"/>
              </a:solidFill>
              <a:latin typeface="Arial" panose="020B0604020202020204" pitchFamily="34" charset="0"/>
              <a:ea typeface="Roboto" panose="02000000000000000000" pitchFamily="2" charset="0"/>
              <a:cs typeface="Arial" panose="020B0604020202020204" pitchFamily="34" charset="0"/>
            </a:endParaRPr>
          </a:p>
          <a:p>
            <a:pPr algn="l"/>
            <a:r>
              <a:rPr lang="en-US" sz="4000" b="1" dirty="0" smtClean="0">
                <a:solidFill>
                  <a:schemeClr val="bg1"/>
                </a:solidFill>
                <a:latin typeface="Arial" panose="020B0604020202020204" pitchFamily="34" charset="0"/>
                <a:ea typeface="Roboto" panose="02000000000000000000" pitchFamily="2" charset="0"/>
                <a:cs typeface="Arial" panose="020B0604020202020204" pitchFamily="34" charset="0"/>
              </a:rPr>
              <a:t>ricedevchats.org/</a:t>
            </a:r>
            <a:r>
              <a:rPr lang="en-US" sz="4000" b="1" dirty="0" err="1" smtClean="0">
                <a:solidFill>
                  <a:schemeClr val="bg1"/>
                </a:solidFill>
                <a:latin typeface="Arial" panose="020B0604020202020204" pitchFamily="34" charset="0"/>
                <a:ea typeface="Roboto" panose="02000000000000000000" pitchFamily="2" charset="0"/>
                <a:cs typeface="Arial" panose="020B0604020202020204" pitchFamily="34" charset="0"/>
              </a:rPr>
              <a:t>signin</a:t>
            </a:r>
            <a:endParaRPr lang="en-US" sz="4000" b="1" dirty="0" smtClean="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9" name="Flowchart: Process 8"/>
          <p:cNvSpPr/>
          <p:nvPr/>
        </p:nvSpPr>
        <p:spPr>
          <a:xfrm>
            <a:off x="475342" y="3352800"/>
            <a:ext cx="8447810" cy="4571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475342" y="1524000"/>
            <a:ext cx="5601213" cy="1631216"/>
          </a:xfrm>
          <a:prstGeom prst="rect">
            <a:avLst/>
          </a:prstGeom>
        </p:spPr>
        <p:txBody>
          <a:bodyPr wrap="none">
            <a:spAutoFit/>
          </a:bodyPr>
          <a:lstStyle/>
          <a:p>
            <a:r>
              <a:rPr lang="en-US" sz="10000" b="1" dirty="0" smtClean="0">
                <a:solidFill>
                  <a:schemeClr val="bg1"/>
                </a:solidFill>
                <a:latin typeface="Arial" panose="020B0604020202020204" pitchFamily="34" charset="0"/>
                <a:ea typeface="Roboto Cn" pitchFamily="2" charset="0"/>
                <a:cs typeface="Arial" panose="020B0604020202020204" pitchFamily="34" charset="0"/>
              </a:rPr>
              <a:t>Hey you!</a:t>
            </a:r>
            <a:endParaRPr lang="en-US" sz="10000" b="1" dirty="0" smtClean="0">
              <a:solidFill>
                <a:schemeClr val="bg1"/>
              </a:solidFill>
              <a:latin typeface="Arial" panose="020B0604020202020204" pitchFamily="34" charset="0"/>
              <a:ea typeface="Roboto Cn" pitchFamily="2" charset="0"/>
              <a:cs typeface="Arial" panose="020B0604020202020204" pitchFamily="34" charset="0"/>
            </a:endParaRP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38999" y="6294884"/>
            <a:ext cx="1891145" cy="310951"/>
          </a:xfrm>
          <a:prstGeom prst="rect">
            <a:avLst/>
          </a:prstGeom>
        </p:spPr>
      </p:pic>
    </p:spTree>
    <p:extLst>
      <p:ext uri="{BB962C8B-B14F-4D97-AF65-F5344CB8AC3E}">
        <p14:creationId xmlns:p14="http://schemas.microsoft.com/office/powerpoint/2010/main" val="418450730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22238"/>
            <a:ext cx="8229600" cy="639762"/>
          </a:xfrm>
        </p:spPr>
        <p:txBody>
          <a:bodyPr>
            <a:noAutofit/>
          </a:bodyPr>
          <a:lstStyle/>
          <a:p>
            <a:pPr algn="l"/>
            <a:r>
              <a:rPr lang="en-US" sz="3600" b="1" dirty="0" smtClean="0">
                <a:solidFill>
                  <a:schemeClr val="bg1"/>
                </a:solidFill>
                <a:latin typeface="Arial" panose="020B0604020202020204" pitchFamily="34" charset="0"/>
                <a:cs typeface="Arial" panose="020B0604020202020204" pitchFamily="34" charset="0"/>
              </a:rPr>
              <a:t>Key HTML Tags</a:t>
            </a:r>
            <a:endParaRPr lang="en-US" sz="1800" b="1" dirty="0">
              <a:solidFill>
                <a:schemeClr val="bg1"/>
              </a:solidFill>
              <a:latin typeface="Arial" panose="020B0604020202020204" pitchFamily="34" charset="0"/>
              <a:cs typeface="Arial" panose="020B0604020202020204" pitchFamily="34" charset="0"/>
            </a:endParaRPr>
          </a:p>
        </p:txBody>
      </p:sp>
      <p:sp>
        <p:nvSpPr>
          <p:cNvPr id="6" name="Flowchart: Process 5"/>
          <p:cNvSpPr/>
          <p:nvPr/>
        </p:nvSpPr>
        <p:spPr>
          <a:xfrm>
            <a:off x="-13855" y="838200"/>
            <a:ext cx="9144000" cy="5791201"/>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38999" y="6294884"/>
            <a:ext cx="1891145" cy="310951"/>
          </a:xfrm>
          <a:prstGeom prst="rect">
            <a:avLst/>
          </a:prstGeom>
        </p:spPr>
      </p:pic>
      <p:sp>
        <p:nvSpPr>
          <p:cNvPr id="8" name="Content Placeholder 2"/>
          <p:cNvSpPr>
            <a:spLocks noGrp="1"/>
          </p:cNvSpPr>
          <p:nvPr>
            <p:ph idx="1"/>
          </p:nvPr>
        </p:nvSpPr>
        <p:spPr>
          <a:xfrm>
            <a:off x="457200" y="1143000"/>
            <a:ext cx="8153400" cy="4659630"/>
          </a:xfrm>
        </p:spPr>
        <p:txBody>
          <a:bodyPr>
            <a:normAutofit fontScale="92500" lnSpcReduction="20000"/>
          </a:bodyPr>
          <a:lstStyle/>
          <a:p>
            <a:pPr marL="0" indent="0">
              <a:buNone/>
            </a:pPr>
            <a:r>
              <a:rPr lang="en-US" sz="2200" b="1" u="sng" dirty="0" smtClean="0">
                <a:latin typeface="Arial" panose="020B0604020202020204" pitchFamily="34" charset="0"/>
                <a:cs typeface="Arial" panose="020B0604020202020204" pitchFamily="34" charset="0"/>
              </a:rPr>
              <a:t>Headers:</a:t>
            </a:r>
          </a:p>
          <a:p>
            <a:r>
              <a:rPr lang="en-US" sz="2200" b="1" dirty="0" smtClean="0">
                <a:latin typeface="Arial" panose="020B0604020202020204" pitchFamily="34" charset="0"/>
                <a:cs typeface="Arial" panose="020B0604020202020204" pitchFamily="34" charset="0"/>
              </a:rPr>
              <a:t>&lt;h1&gt; &lt;/h1&gt; - Header 1 (Largest Header)</a:t>
            </a:r>
          </a:p>
          <a:p>
            <a:r>
              <a:rPr lang="en-US" sz="2200" b="1" dirty="0" smtClean="0">
                <a:latin typeface="Arial" panose="020B0604020202020204" pitchFamily="34" charset="0"/>
                <a:cs typeface="Arial" panose="020B0604020202020204" pitchFamily="34" charset="0"/>
              </a:rPr>
              <a:t>&lt;h2&gt; &lt;/h2&gt; - Header 2 (Next Largest Header)</a:t>
            </a:r>
          </a:p>
          <a:p>
            <a:r>
              <a:rPr lang="en-US" sz="2200" b="1" dirty="0" smtClean="0">
                <a:latin typeface="Arial" panose="020B0604020202020204" pitchFamily="34" charset="0"/>
                <a:cs typeface="Arial" panose="020B0604020202020204" pitchFamily="34" charset="0"/>
              </a:rPr>
              <a:t>&lt;h3&gt; &lt;/h3&gt; - Header 3 </a:t>
            </a:r>
          </a:p>
          <a:p>
            <a:r>
              <a:rPr lang="en-US" sz="2200" b="1" dirty="0" smtClean="0">
                <a:latin typeface="Arial" panose="020B0604020202020204" pitchFamily="34" charset="0"/>
                <a:cs typeface="Arial" panose="020B0604020202020204" pitchFamily="34" charset="0"/>
              </a:rPr>
              <a:t>…</a:t>
            </a:r>
          </a:p>
          <a:p>
            <a:pPr marL="0" indent="0">
              <a:buNone/>
            </a:pPr>
            <a:endParaRPr lang="en-US" sz="2200" b="1" dirty="0" smtClean="0">
              <a:latin typeface="Arial" panose="020B0604020202020204" pitchFamily="34" charset="0"/>
              <a:cs typeface="Arial" panose="020B0604020202020204" pitchFamily="34" charset="0"/>
            </a:endParaRPr>
          </a:p>
          <a:p>
            <a:pPr marL="0" indent="0">
              <a:buNone/>
            </a:pPr>
            <a:r>
              <a:rPr lang="en-US" sz="2200" b="1" u="sng" dirty="0" smtClean="0">
                <a:latin typeface="Arial" panose="020B0604020202020204" pitchFamily="34" charset="0"/>
                <a:cs typeface="Arial" panose="020B0604020202020204" pitchFamily="34" charset="0"/>
              </a:rPr>
              <a:t>Containers:</a:t>
            </a:r>
          </a:p>
          <a:p>
            <a:r>
              <a:rPr lang="en-US" sz="2200" b="1" dirty="0" smtClean="0">
                <a:latin typeface="Arial" panose="020B0604020202020204" pitchFamily="34" charset="0"/>
                <a:cs typeface="Arial" panose="020B0604020202020204" pitchFamily="34" charset="0"/>
              </a:rPr>
              <a:t>&lt;html&gt; &lt;/html&gt; - Wraps the entire page</a:t>
            </a:r>
          </a:p>
          <a:p>
            <a:r>
              <a:rPr lang="en-US" sz="2200" b="1" dirty="0" smtClean="0">
                <a:latin typeface="Arial" panose="020B0604020202020204" pitchFamily="34" charset="0"/>
                <a:cs typeface="Arial" panose="020B0604020202020204" pitchFamily="34" charset="0"/>
              </a:rPr>
              <a:t>&lt;body&gt; &lt;/body&gt; - Wraps the main content </a:t>
            </a:r>
          </a:p>
          <a:p>
            <a:r>
              <a:rPr lang="en-US" sz="2200" b="1" dirty="0" smtClean="0">
                <a:latin typeface="Arial" panose="020B0604020202020204" pitchFamily="34" charset="0"/>
                <a:cs typeface="Arial" panose="020B0604020202020204" pitchFamily="34" charset="0"/>
              </a:rPr>
              <a:t>&lt;div&gt; &lt;/div&gt; - Logical Container *** </a:t>
            </a:r>
          </a:p>
          <a:p>
            <a:r>
              <a:rPr lang="en-US" sz="2200" b="1" dirty="0" smtClean="0">
                <a:latin typeface="Arial" panose="020B0604020202020204" pitchFamily="34" charset="0"/>
                <a:cs typeface="Arial" panose="020B0604020202020204" pitchFamily="34" charset="0"/>
              </a:rPr>
              <a:t>&lt;p&gt; &lt;/p&gt; - Wraps individual Paragraphs </a:t>
            </a:r>
          </a:p>
          <a:p>
            <a:endParaRPr lang="en-US" sz="2200" b="1" dirty="0">
              <a:latin typeface="Arial" panose="020B0604020202020204" pitchFamily="34" charset="0"/>
              <a:cs typeface="Arial" panose="020B0604020202020204" pitchFamily="34" charset="0"/>
            </a:endParaRPr>
          </a:p>
          <a:p>
            <a:r>
              <a:rPr lang="en-US" sz="2200" b="1" u="sng" dirty="0" smtClean="0">
                <a:latin typeface="Arial" panose="020B0604020202020204" pitchFamily="34" charset="0"/>
                <a:cs typeface="Arial" panose="020B0604020202020204" pitchFamily="34" charset="0"/>
              </a:rPr>
              <a:t>Others:</a:t>
            </a:r>
          </a:p>
          <a:p>
            <a:r>
              <a:rPr lang="en-US" sz="2200" b="1" dirty="0" smtClean="0">
                <a:latin typeface="Arial" panose="020B0604020202020204" pitchFamily="34" charset="0"/>
                <a:cs typeface="Arial" panose="020B0604020202020204" pitchFamily="34" charset="0"/>
              </a:rPr>
              <a:t>&lt;</a:t>
            </a:r>
            <a:r>
              <a:rPr lang="en-US" sz="2200" b="1" dirty="0" err="1" smtClean="0">
                <a:latin typeface="Arial" panose="020B0604020202020204" pitchFamily="34" charset="0"/>
                <a:cs typeface="Arial" panose="020B0604020202020204" pitchFamily="34" charset="0"/>
              </a:rPr>
              <a:t>img</a:t>
            </a:r>
            <a:r>
              <a:rPr lang="en-US" sz="2200" b="1" dirty="0" smtClean="0">
                <a:latin typeface="Arial" panose="020B0604020202020204" pitchFamily="34" charset="0"/>
                <a:cs typeface="Arial" panose="020B0604020202020204" pitchFamily="34" charset="0"/>
              </a:rPr>
              <a:t>&gt; (images), &lt;a </a:t>
            </a:r>
            <a:r>
              <a:rPr lang="en-US" sz="2200" b="1" dirty="0" err="1" smtClean="0">
                <a:latin typeface="Arial" panose="020B0604020202020204" pitchFamily="34" charset="0"/>
                <a:cs typeface="Arial" panose="020B0604020202020204" pitchFamily="34" charset="0"/>
              </a:rPr>
              <a:t>href</a:t>
            </a:r>
            <a:r>
              <a:rPr lang="en-US" sz="2200" b="1" dirty="0" smtClean="0">
                <a:latin typeface="Arial" panose="020B0604020202020204" pitchFamily="34" charset="0"/>
                <a:cs typeface="Arial" panose="020B0604020202020204" pitchFamily="34" charset="0"/>
              </a:rPr>
              <a:t>&gt; (links), &lt;li&gt; (list items) , &lt;head&gt; (top content), &lt;script&gt; (</a:t>
            </a:r>
            <a:r>
              <a:rPr lang="en-US" sz="2200" b="1" dirty="0" err="1" smtClean="0">
                <a:latin typeface="Arial" panose="020B0604020202020204" pitchFamily="34" charset="0"/>
                <a:cs typeface="Arial" panose="020B0604020202020204" pitchFamily="34" charset="0"/>
              </a:rPr>
              <a:t>javascript</a:t>
            </a:r>
            <a:r>
              <a:rPr lang="en-US" sz="2200" b="1" dirty="0" smtClean="0">
                <a:latin typeface="Arial" panose="020B0604020202020204" pitchFamily="34" charset="0"/>
                <a:cs typeface="Arial" panose="020B0604020202020204" pitchFamily="34" charset="0"/>
              </a:rPr>
              <a:t>), etc…  </a:t>
            </a:r>
          </a:p>
          <a:p>
            <a:endParaRPr lang="en-US" sz="2200" b="1" dirty="0">
              <a:latin typeface="Arial" panose="020B0604020202020204" pitchFamily="34" charset="0"/>
              <a:cs typeface="Arial" panose="020B0604020202020204" pitchFamily="34" charset="0"/>
            </a:endParaRPr>
          </a:p>
          <a:p>
            <a:endParaRPr lang="en-US" sz="1400" dirty="0" smtClean="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6357247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22238"/>
            <a:ext cx="8229600" cy="639762"/>
          </a:xfrm>
        </p:spPr>
        <p:txBody>
          <a:bodyPr>
            <a:noAutofit/>
          </a:bodyPr>
          <a:lstStyle/>
          <a:p>
            <a:pPr algn="l"/>
            <a:r>
              <a:rPr lang="en-US" sz="3600" b="1" dirty="0" smtClean="0">
                <a:solidFill>
                  <a:schemeClr val="bg1"/>
                </a:solidFill>
                <a:latin typeface="Arial" panose="020B0604020202020204" pitchFamily="34" charset="0"/>
                <a:cs typeface="Arial" panose="020B0604020202020204" pitchFamily="34" charset="0"/>
              </a:rPr>
              <a:t>Basic HTML Example </a:t>
            </a:r>
            <a:endParaRPr lang="en-US" sz="1800" b="1" dirty="0">
              <a:solidFill>
                <a:schemeClr val="bg1"/>
              </a:solidFill>
              <a:latin typeface="Arial" panose="020B0604020202020204" pitchFamily="34" charset="0"/>
              <a:cs typeface="Arial" panose="020B0604020202020204" pitchFamily="34" charset="0"/>
            </a:endParaRPr>
          </a:p>
        </p:txBody>
      </p:sp>
      <p:sp>
        <p:nvSpPr>
          <p:cNvPr id="6" name="Flowchart: Process 5"/>
          <p:cNvSpPr/>
          <p:nvPr/>
        </p:nvSpPr>
        <p:spPr>
          <a:xfrm>
            <a:off x="-13855" y="838200"/>
            <a:ext cx="9144000" cy="5791201"/>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38999" y="6294884"/>
            <a:ext cx="1891145" cy="310951"/>
          </a:xfrm>
          <a:prstGeom prst="rect">
            <a:avLst/>
          </a:prstGeom>
        </p:spPr>
      </p:pic>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856" y="838200"/>
            <a:ext cx="9167229" cy="54566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7231743" y="2166257"/>
            <a:ext cx="1905000" cy="369332"/>
          </a:xfrm>
          <a:prstGeom prst="rect">
            <a:avLst/>
          </a:prstGeom>
          <a:noFill/>
        </p:spPr>
        <p:txBody>
          <a:bodyPr wrap="square" rtlCol="0">
            <a:spAutoFit/>
          </a:bodyPr>
          <a:lstStyle/>
          <a:p>
            <a:pPr algn="r"/>
            <a:r>
              <a:rPr lang="en-US" b="1" u="sng" dirty="0" smtClean="0">
                <a:solidFill>
                  <a:schemeClr val="bg1"/>
                </a:solidFill>
                <a:latin typeface="Arial" panose="020B0604020202020204" pitchFamily="34" charset="0"/>
                <a:cs typeface="Arial" panose="020B0604020202020204" pitchFamily="34" charset="0"/>
              </a:rPr>
              <a:t>Headers</a:t>
            </a:r>
            <a:endParaRPr lang="en-US" b="1" u="sng" dirty="0">
              <a:solidFill>
                <a:schemeClr val="bg1"/>
              </a:solidFill>
              <a:latin typeface="Arial" panose="020B0604020202020204" pitchFamily="34" charset="0"/>
              <a:cs typeface="Arial" panose="020B0604020202020204" pitchFamily="34" charset="0"/>
            </a:endParaRPr>
          </a:p>
        </p:txBody>
      </p:sp>
      <p:sp>
        <p:nvSpPr>
          <p:cNvPr id="4" name="Rectangle 3"/>
          <p:cNvSpPr/>
          <p:nvPr/>
        </p:nvSpPr>
        <p:spPr>
          <a:xfrm>
            <a:off x="7395881" y="1143000"/>
            <a:ext cx="1740862" cy="369332"/>
          </a:xfrm>
          <a:prstGeom prst="rect">
            <a:avLst/>
          </a:prstGeom>
        </p:spPr>
        <p:txBody>
          <a:bodyPr wrap="none">
            <a:spAutoFit/>
          </a:bodyPr>
          <a:lstStyle/>
          <a:p>
            <a:pPr algn="r"/>
            <a:r>
              <a:rPr lang="en-US" b="1" u="sng" dirty="0" smtClean="0">
                <a:solidFill>
                  <a:schemeClr val="bg1"/>
                </a:solidFill>
                <a:latin typeface="Arial" panose="020B0604020202020204" pitchFamily="34" charset="0"/>
                <a:cs typeface="Arial" panose="020B0604020202020204" pitchFamily="34" charset="0"/>
              </a:rPr>
              <a:t>Webpage Title</a:t>
            </a:r>
            <a:endParaRPr lang="en-US" b="1" u="sng" dirty="0">
              <a:solidFill>
                <a:schemeClr val="bg1"/>
              </a:solidFill>
              <a:latin typeface="Arial" panose="020B0604020202020204" pitchFamily="34" charset="0"/>
              <a:cs typeface="Arial" panose="020B0604020202020204" pitchFamily="34" charset="0"/>
            </a:endParaRPr>
          </a:p>
        </p:txBody>
      </p:sp>
      <p:sp>
        <p:nvSpPr>
          <p:cNvPr id="9" name="Rectangle 8"/>
          <p:cNvSpPr/>
          <p:nvPr/>
        </p:nvSpPr>
        <p:spPr>
          <a:xfrm>
            <a:off x="7635498" y="3124200"/>
            <a:ext cx="1501245" cy="369332"/>
          </a:xfrm>
          <a:prstGeom prst="rect">
            <a:avLst/>
          </a:prstGeom>
        </p:spPr>
        <p:txBody>
          <a:bodyPr wrap="none">
            <a:spAutoFit/>
          </a:bodyPr>
          <a:lstStyle/>
          <a:p>
            <a:pPr algn="r"/>
            <a:r>
              <a:rPr lang="en-US" b="1" u="sng" dirty="0" smtClean="0">
                <a:solidFill>
                  <a:schemeClr val="bg1"/>
                </a:solidFill>
                <a:latin typeface="Arial" panose="020B0604020202020204" pitchFamily="34" charset="0"/>
                <a:cs typeface="Arial" panose="020B0604020202020204" pitchFamily="34" charset="0"/>
              </a:rPr>
              <a:t>Image / Text</a:t>
            </a:r>
            <a:endParaRPr lang="en-US" b="1" u="sng" dirty="0">
              <a:solidFill>
                <a:schemeClr val="bg1"/>
              </a:solidFill>
              <a:latin typeface="Arial" panose="020B0604020202020204" pitchFamily="34" charset="0"/>
              <a:cs typeface="Arial" panose="020B0604020202020204" pitchFamily="34" charset="0"/>
            </a:endParaRPr>
          </a:p>
        </p:txBody>
      </p:sp>
      <p:sp>
        <p:nvSpPr>
          <p:cNvPr id="10" name="Rectangle 9"/>
          <p:cNvSpPr/>
          <p:nvPr/>
        </p:nvSpPr>
        <p:spPr>
          <a:xfrm>
            <a:off x="7746619" y="3733800"/>
            <a:ext cx="1390124" cy="369332"/>
          </a:xfrm>
          <a:prstGeom prst="rect">
            <a:avLst/>
          </a:prstGeom>
        </p:spPr>
        <p:txBody>
          <a:bodyPr wrap="none">
            <a:spAutoFit/>
          </a:bodyPr>
          <a:lstStyle/>
          <a:p>
            <a:pPr algn="r"/>
            <a:r>
              <a:rPr lang="en-US" b="1" u="sng" dirty="0" smtClean="0">
                <a:solidFill>
                  <a:schemeClr val="bg1"/>
                </a:solidFill>
                <a:latin typeface="Arial" panose="020B0604020202020204" pitchFamily="34" charset="0"/>
                <a:cs typeface="Arial" panose="020B0604020202020204" pitchFamily="34" charset="0"/>
              </a:rPr>
              <a:t>Links / List</a:t>
            </a:r>
            <a:endParaRPr lang="en-US" b="1" u="sng" dirty="0">
              <a:solidFill>
                <a:schemeClr val="bg1"/>
              </a:solidFill>
              <a:latin typeface="Arial" panose="020B0604020202020204" pitchFamily="34" charset="0"/>
              <a:cs typeface="Arial" panose="020B0604020202020204" pitchFamily="34" charset="0"/>
            </a:endParaRPr>
          </a:p>
        </p:txBody>
      </p:sp>
      <p:sp>
        <p:nvSpPr>
          <p:cNvPr id="5" name="Right Brace 4"/>
          <p:cNvSpPr/>
          <p:nvPr/>
        </p:nvSpPr>
        <p:spPr>
          <a:xfrm>
            <a:off x="5334000" y="1143000"/>
            <a:ext cx="2061881" cy="266700"/>
          </a:xfrm>
          <a:prstGeom prst="rightBrace">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Right Brace 11"/>
          <p:cNvSpPr/>
          <p:nvPr/>
        </p:nvSpPr>
        <p:spPr>
          <a:xfrm>
            <a:off x="5943599" y="1899556"/>
            <a:ext cx="1803019" cy="843643"/>
          </a:xfrm>
          <a:prstGeom prst="rightBrace">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Right Brace 12"/>
          <p:cNvSpPr/>
          <p:nvPr/>
        </p:nvSpPr>
        <p:spPr>
          <a:xfrm>
            <a:off x="7239000" y="2977242"/>
            <a:ext cx="504759" cy="843643"/>
          </a:xfrm>
          <a:prstGeom prst="rightBrace">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39335074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22238"/>
            <a:ext cx="8229600" cy="639762"/>
          </a:xfrm>
        </p:spPr>
        <p:txBody>
          <a:bodyPr>
            <a:noAutofit/>
          </a:bodyPr>
          <a:lstStyle/>
          <a:p>
            <a:pPr algn="l"/>
            <a:r>
              <a:rPr lang="en-US" sz="3600" b="1" dirty="0" smtClean="0">
                <a:solidFill>
                  <a:schemeClr val="bg1"/>
                </a:solidFill>
                <a:latin typeface="Arial" panose="020B0604020202020204" pitchFamily="34" charset="0"/>
                <a:cs typeface="Arial" panose="020B0604020202020204" pitchFamily="34" charset="0"/>
              </a:rPr>
              <a:t>Basic HTML Example </a:t>
            </a:r>
            <a:endParaRPr lang="en-US" sz="1800" b="1" dirty="0">
              <a:solidFill>
                <a:schemeClr val="bg1"/>
              </a:solidFill>
              <a:latin typeface="Arial" panose="020B0604020202020204" pitchFamily="34" charset="0"/>
              <a:cs typeface="Arial" panose="020B0604020202020204" pitchFamily="34" charset="0"/>
            </a:endParaRPr>
          </a:p>
        </p:txBody>
      </p:sp>
      <p:sp>
        <p:nvSpPr>
          <p:cNvPr id="6" name="Flowchart: Process 5"/>
          <p:cNvSpPr/>
          <p:nvPr/>
        </p:nvSpPr>
        <p:spPr>
          <a:xfrm>
            <a:off x="-13855" y="838200"/>
            <a:ext cx="9144000" cy="5791201"/>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38999" y="6294884"/>
            <a:ext cx="1891145" cy="310951"/>
          </a:xfrm>
          <a:prstGeom prst="rect">
            <a:avLst/>
          </a:prstGeom>
        </p:spPr>
      </p:pic>
      <p:pic>
        <p:nvPicPr>
          <p:cNvPr id="512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855" y="838200"/>
            <a:ext cx="9157855" cy="45550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1528329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22238"/>
            <a:ext cx="8229600" cy="639762"/>
          </a:xfrm>
        </p:spPr>
        <p:txBody>
          <a:bodyPr>
            <a:noAutofit/>
          </a:bodyPr>
          <a:lstStyle/>
          <a:p>
            <a:pPr algn="l"/>
            <a:r>
              <a:rPr lang="en-US" sz="3600" b="1" dirty="0" smtClean="0">
                <a:solidFill>
                  <a:schemeClr val="bg1"/>
                </a:solidFill>
                <a:latin typeface="Arial" panose="020B0604020202020204" pitchFamily="34" charset="0"/>
                <a:cs typeface="Arial" panose="020B0604020202020204" pitchFamily="34" charset="0"/>
              </a:rPr>
              <a:t>Basic HTML Example </a:t>
            </a:r>
            <a:endParaRPr lang="en-US" sz="1800" b="1" dirty="0">
              <a:solidFill>
                <a:schemeClr val="bg1"/>
              </a:solidFill>
              <a:latin typeface="Arial" panose="020B0604020202020204" pitchFamily="34" charset="0"/>
              <a:cs typeface="Arial" panose="020B0604020202020204" pitchFamily="34" charset="0"/>
            </a:endParaRPr>
          </a:p>
        </p:txBody>
      </p:sp>
      <p:sp>
        <p:nvSpPr>
          <p:cNvPr id="6" name="Flowchart: Process 5"/>
          <p:cNvSpPr/>
          <p:nvPr/>
        </p:nvSpPr>
        <p:spPr>
          <a:xfrm>
            <a:off x="-13855" y="838200"/>
            <a:ext cx="9144000" cy="5791201"/>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38999" y="6294884"/>
            <a:ext cx="1891145" cy="310951"/>
          </a:xfrm>
          <a:prstGeom prst="rect">
            <a:avLst/>
          </a:prstGeom>
        </p:spPr>
      </p:pic>
      <p:pic>
        <p:nvPicPr>
          <p:cNvPr id="512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855" y="838200"/>
            <a:ext cx="9157855" cy="45550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5791200" y="3115702"/>
            <a:ext cx="2980303" cy="646331"/>
          </a:xfrm>
          <a:prstGeom prst="rect">
            <a:avLst/>
          </a:prstGeom>
          <a:noFill/>
        </p:spPr>
        <p:txBody>
          <a:bodyPr wrap="none" rtlCol="0">
            <a:spAutoFit/>
          </a:bodyPr>
          <a:lstStyle/>
          <a:p>
            <a:r>
              <a:rPr lang="en-US" sz="3600" b="1" dirty="0" smtClean="0">
                <a:latin typeface="Arial" panose="020B0604020202020204" pitchFamily="34" charset="0"/>
                <a:cs typeface="Arial" panose="020B0604020202020204" pitchFamily="34" charset="0"/>
              </a:rPr>
              <a:t>Hella boring.</a:t>
            </a:r>
            <a:endParaRPr lang="en-US" sz="36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9569068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22238"/>
            <a:ext cx="8229600" cy="639762"/>
          </a:xfrm>
        </p:spPr>
        <p:txBody>
          <a:bodyPr>
            <a:noAutofit/>
          </a:bodyPr>
          <a:lstStyle/>
          <a:p>
            <a:pPr algn="l"/>
            <a:r>
              <a:rPr lang="en-US" sz="3600" b="1" dirty="0" smtClean="0">
                <a:solidFill>
                  <a:schemeClr val="bg1"/>
                </a:solidFill>
                <a:latin typeface="Arial" panose="020B0604020202020204" pitchFamily="34" charset="0"/>
                <a:cs typeface="Arial" panose="020B0604020202020204" pitchFamily="34" charset="0"/>
              </a:rPr>
              <a:t>CSS Selectors: “Classes” and “IDs”</a:t>
            </a:r>
            <a:endParaRPr lang="en-US" sz="1800" b="1" dirty="0">
              <a:solidFill>
                <a:schemeClr val="bg1"/>
              </a:solidFill>
              <a:latin typeface="Arial" panose="020B0604020202020204" pitchFamily="34" charset="0"/>
              <a:cs typeface="Arial" panose="020B0604020202020204" pitchFamily="34" charset="0"/>
            </a:endParaRPr>
          </a:p>
        </p:txBody>
      </p:sp>
      <p:sp>
        <p:nvSpPr>
          <p:cNvPr id="6" name="Flowchart: Process 5"/>
          <p:cNvSpPr/>
          <p:nvPr/>
        </p:nvSpPr>
        <p:spPr>
          <a:xfrm>
            <a:off x="-13855" y="838200"/>
            <a:ext cx="9144000" cy="5791201"/>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38999" y="6294884"/>
            <a:ext cx="1891145" cy="310951"/>
          </a:xfrm>
          <a:prstGeom prst="rect">
            <a:avLst/>
          </a:prstGeom>
        </p:spPr>
      </p:pic>
      <p:sp>
        <p:nvSpPr>
          <p:cNvPr id="8" name="Content Placeholder 2"/>
          <p:cNvSpPr>
            <a:spLocks noGrp="1"/>
          </p:cNvSpPr>
          <p:nvPr>
            <p:ph idx="1"/>
          </p:nvPr>
        </p:nvSpPr>
        <p:spPr>
          <a:xfrm>
            <a:off x="457200" y="1219200"/>
            <a:ext cx="8153400" cy="3352800"/>
          </a:xfrm>
        </p:spPr>
        <p:txBody>
          <a:bodyPr>
            <a:normAutofit/>
          </a:bodyPr>
          <a:lstStyle/>
          <a:p>
            <a:r>
              <a:rPr lang="en-US" sz="2200" b="1" dirty="0" smtClean="0">
                <a:latin typeface="Arial" panose="020B0604020202020204" pitchFamily="34" charset="0"/>
                <a:cs typeface="Arial" panose="020B0604020202020204" pitchFamily="34" charset="0"/>
              </a:rPr>
              <a:t>CSS works by “hooking” onto selectors added into HTML using “classes and identifiers”. </a:t>
            </a:r>
          </a:p>
          <a:p>
            <a:endParaRPr lang="en-US" sz="2200" b="1" dirty="0">
              <a:latin typeface="Arial" panose="020B0604020202020204" pitchFamily="34" charset="0"/>
              <a:cs typeface="Arial" panose="020B0604020202020204" pitchFamily="34" charset="0"/>
            </a:endParaRPr>
          </a:p>
          <a:p>
            <a:r>
              <a:rPr lang="en-US" sz="2200" b="1" dirty="0" smtClean="0">
                <a:latin typeface="Arial" panose="020B0604020202020204" pitchFamily="34" charset="0"/>
                <a:cs typeface="Arial" panose="020B0604020202020204" pitchFamily="34" charset="0"/>
              </a:rPr>
              <a:t>In order to use classes we simply add “class=</a:t>
            </a:r>
            <a:r>
              <a:rPr lang="en-US" sz="2200" b="1" dirty="0" err="1" smtClean="0">
                <a:latin typeface="Arial" panose="020B0604020202020204" pitchFamily="34" charset="0"/>
                <a:cs typeface="Arial" panose="020B0604020202020204" pitchFamily="34" charset="0"/>
              </a:rPr>
              <a:t>className</a:t>
            </a:r>
            <a:r>
              <a:rPr lang="en-US" sz="2200" b="1" dirty="0" smtClean="0">
                <a:latin typeface="Arial" panose="020B0604020202020204" pitchFamily="34" charset="0"/>
                <a:cs typeface="Arial" panose="020B0604020202020204" pitchFamily="34" charset="0"/>
              </a:rPr>
              <a:t>” or “id=</a:t>
            </a:r>
            <a:r>
              <a:rPr lang="en-US" sz="2200" b="1" dirty="0" err="1" smtClean="0">
                <a:latin typeface="Arial" panose="020B0604020202020204" pitchFamily="34" charset="0"/>
                <a:cs typeface="Arial" panose="020B0604020202020204" pitchFamily="34" charset="0"/>
              </a:rPr>
              <a:t>IDName</a:t>
            </a:r>
            <a:r>
              <a:rPr lang="en-US" sz="2200" b="1" dirty="0" smtClean="0">
                <a:latin typeface="Arial" panose="020B0604020202020204" pitchFamily="34" charset="0"/>
                <a:cs typeface="Arial" panose="020B0604020202020204" pitchFamily="34" charset="0"/>
              </a:rPr>
              <a:t>” into the HTML tag. </a:t>
            </a:r>
          </a:p>
          <a:p>
            <a:pPr marL="0" indent="0">
              <a:buNone/>
            </a:pPr>
            <a:endParaRPr lang="en-US" sz="2200" b="1" dirty="0" smtClean="0">
              <a:latin typeface="Arial" panose="020B0604020202020204" pitchFamily="34" charset="0"/>
              <a:cs typeface="Arial" panose="020B0604020202020204" pitchFamily="34" charset="0"/>
            </a:endParaRPr>
          </a:p>
          <a:p>
            <a:r>
              <a:rPr lang="en-US" sz="2200" b="1" dirty="0" smtClean="0">
                <a:latin typeface="Arial" panose="020B0604020202020204" pitchFamily="34" charset="0"/>
                <a:cs typeface="Arial" panose="020B0604020202020204" pitchFamily="34" charset="0"/>
              </a:rPr>
              <a:t>We then create a correlating class style (.</a:t>
            </a:r>
            <a:r>
              <a:rPr lang="en-US" sz="2200" b="1" dirty="0" err="1" smtClean="0">
                <a:latin typeface="Arial" panose="020B0604020202020204" pitchFamily="34" charset="0"/>
                <a:cs typeface="Arial" panose="020B0604020202020204" pitchFamily="34" charset="0"/>
              </a:rPr>
              <a:t>className</a:t>
            </a:r>
            <a:r>
              <a:rPr lang="en-US" sz="2200" b="1" dirty="0" smtClean="0">
                <a:latin typeface="Arial" panose="020B0604020202020204" pitchFamily="34" charset="0"/>
                <a:cs typeface="Arial" panose="020B0604020202020204" pitchFamily="34" charset="0"/>
              </a:rPr>
              <a:t>) or id style (#</a:t>
            </a:r>
            <a:r>
              <a:rPr lang="en-US" sz="2200" b="1" dirty="0" err="1" smtClean="0">
                <a:latin typeface="Arial" panose="020B0604020202020204" pitchFamily="34" charset="0"/>
                <a:cs typeface="Arial" panose="020B0604020202020204" pitchFamily="34" charset="0"/>
              </a:rPr>
              <a:t>IDName</a:t>
            </a:r>
            <a:r>
              <a:rPr lang="en-US" sz="2200" b="1" dirty="0" smtClean="0">
                <a:latin typeface="Arial" panose="020B0604020202020204" pitchFamily="34" charset="0"/>
                <a:cs typeface="Arial" panose="020B0604020202020204" pitchFamily="34" charset="0"/>
              </a:rPr>
              <a:t>) in the CSS file.</a:t>
            </a:r>
          </a:p>
          <a:p>
            <a:pPr marL="0" indent="0">
              <a:buNone/>
            </a:pPr>
            <a:endParaRPr lang="en-US" sz="2200" b="1" dirty="0" smtClean="0">
              <a:latin typeface="Arial" panose="020B0604020202020204" pitchFamily="34" charset="0"/>
              <a:cs typeface="Arial" panose="020B0604020202020204" pitchFamily="34" charset="0"/>
            </a:endParaRPr>
          </a:p>
          <a:p>
            <a:pPr marL="0" indent="0">
              <a:buNone/>
            </a:pPr>
            <a:endParaRPr lang="en-US" sz="1400" dirty="0" smtClean="0">
              <a:latin typeface="Arial" panose="020B0604020202020204" pitchFamily="34" charset="0"/>
              <a:cs typeface="Arial" panose="020B0604020202020204" pitchFamily="34" charset="0"/>
            </a:endParaRPr>
          </a:p>
        </p:txBody>
      </p:sp>
      <p:pic>
        <p:nvPicPr>
          <p:cNvPr id="7170" name="Picture 2" descr="http://en.support.files.wordpress.com/2011/09/css-selectors-lr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4419598"/>
            <a:ext cx="5923044" cy="20307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730195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22238"/>
            <a:ext cx="8229600" cy="639762"/>
          </a:xfrm>
        </p:spPr>
        <p:txBody>
          <a:bodyPr>
            <a:noAutofit/>
          </a:bodyPr>
          <a:lstStyle/>
          <a:p>
            <a:pPr algn="l"/>
            <a:r>
              <a:rPr lang="en-US" sz="3600" b="1" dirty="0" smtClean="0">
                <a:solidFill>
                  <a:schemeClr val="bg1"/>
                </a:solidFill>
                <a:latin typeface="Arial" panose="020B0604020202020204" pitchFamily="34" charset="0"/>
                <a:cs typeface="Arial" panose="020B0604020202020204" pitchFamily="34" charset="0"/>
              </a:rPr>
              <a:t>CSS Selector Example</a:t>
            </a:r>
            <a:endParaRPr lang="en-US" sz="1800" b="1" dirty="0">
              <a:solidFill>
                <a:schemeClr val="bg1"/>
              </a:solidFill>
              <a:latin typeface="Arial" panose="020B0604020202020204" pitchFamily="34" charset="0"/>
              <a:cs typeface="Arial" panose="020B0604020202020204" pitchFamily="34" charset="0"/>
            </a:endParaRPr>
          </a:p>
        </p:txBody>
      </p:sp>
      <p:sp>
        <p:nvSpPr>
          <p:cNvPr id="6" name="Flowchart: Process 5"/>
          <p:cNvSpPr/>
          <p:nvPr/>
        </p:nvSpPr>
        <p:spPr>
          <a:xfrm>
            <a:off x="-13855" y="838200"/>
            <a:ext cx="9144000" cy="5791201"/>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38999" y="6294884"/>
            <a:ext cx="1891145" cy="310951"/>
          </a:xfrm>
          <a:prstGeom prst="rect">
            <a:avLst/>
          </a:prstGeom>
        </p:spPr>
      </p:pic>
      <p:sp>
        <p:nvSpPr>
          <p:cNvPr id="8" name="Content Placeholder 2"/>
          <p:cNvSpPr>
            <a:spLocks noGrp="1"/>
          </p:cNvSpPr>
          <p:nvPr>
            <p:ph idx="1"/>
          </p:nvPr>
        </p:nvSpPr>
        <p:spPr>
          <a:xfrm>
            <a:off x="457200" y="1143000"/>
            <a:ext cx="8153400" cy="5151884"/>
          </a:xfrm>
        </p:spPr>
        <p:txBody>
          <a:bodyPr>
            <a:normAutofit fontScale="77500" lnSpcReduction="20000"/>
          </a:bodyPr>
          <a:lstStyle/>
          <a:p>
            <a:pPr marL="0" indent="0">
              <a:buNone/>
            </a:pPr>
            <a:r>
              <a:rPr lang="en-US" sz="2200" b="1" dirty="0" smtClean="0">
                <a:latin typeface="Arial" panose="020B0604020202020204" pitchFamily="34" charset="0"/>
                <a:cs typeface="Arial" panose="020B0604020202020204" pitchFamily="34" charset="0"/>
              </a:rPr>
              <a:t>CSS works by “hooking” onto selectors added into HTML.  (Like highlighting)</a:t>
            </a:r>
          </a:p>
          <a:p>
            <a:pPr marL="0" indent="0">
              <a:buNone/>
            </a:pPr>
            <a:endParaRPr lang="en-US" sz="2200" b="1" dirty="0">
              <a:latin typeface="Arial" panose="020B0604020202020204" pitchFamily="34" charset="0"/>
              <a:cs typeface="Arial" panose="020B0604020202020204" pitchFamily="34" charset="0"/>
            </a:endParaRPr>
          </a:p>
          <a:p>
            <a:pPr marL="0" indent="0">
              <a:buNone/>
            </a:pPr>
            <a:r>
              <a:rPr lang="en-US" sz="2200" dirty="0" smtClean="0">
                <a:latin typeface="Arial" panose="020B0604020202020204" pitchFamily="34" charset="0"/>
                <a:cs typeface="Arial" panose="020B0604020202020204" pitchFamily="34" charset="0"/>
              </a:rPr>
              <a:t>In the below example the “Header” would be turned blue and MUCH larger, because of the CSS.</a:t>
            </a:r>
          </a:p>
          <a:p>
            <a:pPr marL="0" indent="0">
              <a:buNone/>
            </a:pPr>
            <a:endParaRPr lang="en-US" sz="2200" b="1" dirty="0" smtClean="0">
              <a:latin typeface="Arial" panose="020B0604020202020204" pitchFamily="34" charset="0"/>
              <a:cs typeface="Arial" panose="020B0604020202020204" pitchFamily="34" charset="0"/>
            </a:endParaRPr>
          </a:p>
          <a:p>
            <a:pPr marL="0" indent="0">
              <a:buNone/>
            </a:pPr>
            <a:r>
              <a:rPr lang="en-US" sz="2200" b="1" u="sng" dirty="0" smtClean="0">
                <a:latin typeface="Arial" panose="020B0604020202020204" pitchFamily="34" charset="0"/>
                <a:cs typeface="Arial" panose="020B0604020202020204" pitchFamily="34" charset="0"/>
              </a:rPr>
              <a:t>Example (HTML): </a:t>
            </a:r>
          </a:p>
          <a:p>
            <a:pPr marL="0" indent="0">
              <a:buNone/>
            </a:pPr>
            <a:endParaRPr lang="en-US" sz="2200" b="1" u="sng" dirty="0">
              <a:latin typeface="Arial" panose="020B0604020202020204" pitchFamily="34" charset="0"/>
              <a:cs typeface="Arial" panose="020B0604020202020204" pitchFamily="34" charset="0"/>
            </a:endParaRPr>
          </a:p>
          <a:p>
            <a:pPr marL="400050" lvl="1" indent="0">
              <a:buNone/>
            </a:pPr>
            <a:r>
              <a:rPr lang="en-US" sz="3100" b="1" dirty="0" smtClean="0">
                <a:latin typeface="Arial" panose="020B0604020202020204" pitchFamily="34" charset="0"/>
                <a:cs typeface="Arial" panose="020B0604020202020204" pitchFamily="34" charset="0"/>
              </a:rPr>
              <a:t>&lt;p </a:t>
            </a:r>
            <a:r>
              <a:rPr lang="en-US" sz="3100" b="1" dirty="0" smtClean="0">
                <a:solidFill>
                  <a:srgbClr val="00B0F0"/>
                </a:solidFill>
                <a:latin typeface="Arial" panose="020B0604020202020204" pitchFamily="34" charset="0"/>
                <a:cs typeface="Arial" panose="020B0604020202020204" pitchFamily="34" charset="0"/>
              </a:rPr>
              <a:t>class=“</a:t>
            </a:r>
            <a:r>
              <a:rPr lang="en-US" sz="3100" b="1" dirty="0" err="1" smtClean="0">
                <a:solidFill>
                  <a:srgbClr val="00B0F0"/>
                </a:solidFill>
                <a:latin typeface="Arial" panose="020B0604020202020204" pitchFamily="34" charset="0"/>
                <a:cs typeface="Arial" panose="020B0604020202020204" pitchFamily="34" charset="0"/>
              </a:rPr>
              <a:t>bigBlue</a:t>
            </a:r>
            <a:r>
              <a:rPr lang="en-US" sz="3100" b="1" dirty="0" smtClean="0">
                <a:solidFill>
                  <a:srgbClr val="00B0F0"/>
                </a:solidFill>
                <a:latin typeface="Arial" panose="020B0604020202020204" pitchFamily="34" charset="0"/>
                <a:cs typeface="Arial" panose="020B0604020202020204" pitchFamily="34" charset="0"/>
              </a:rPr>
              <a:t>”</a:t>
            </a:r>
            <a:r>
              <a:rPr lang="en-US" sz="3100" b="1" dirty="0" smtClean="0">
                <a:latin typeface="Arial" panose="020B0604020202020204" pitchFamily="34" charset="0"/>
                <a:cs typeface="Arial" panose="020B0604020202020204" pitchFamily="34" charset="0"/>
              </a:rPr>
              <a:t>&gt;Header&lt;/p&gt;</a:t>
            </a:r>
          </a:p>
          <a:p>
            <a:endParaRPr lang="en-US" sz="2200" b="1" dirty="0" smtClean="0">
              <a:latin typeface="Arial" panose="020B0604020202020204" pitchFamily="34" charset="0"/>
              <a:cs typeface="Arial" panose="020B0604020202020204" pitchFamily="34" charset="0"/>
            </a:endParaRPr>
          </a:p>
          <a:p>
            <a:pPr marL="0" indent="0">
              <a:buNone/>
            </a:pPr>
            <a:r>
              <a:rPr lang="en-US" sz="2200" b="1" u="sng" dirty="0" smtClean="0">
                <a:latin typeface="Arial" panose="020B0604020202020204" pitchFamily="34" charset="0"/>
                <a:cs typeface="Arial" panose="020B0604020202020204" pitchFamily="34" charset="0"/>
              </a:rPr>
              <a:t>Example (CSS):</a:t>
            </a:r>
          </a:p>
          <a:p>
            <a:pPr marL="0" indent="0">
              <a:buNone/>
            </a:pPr>
            <a:endParaRPr lang="en-US" sz="2200" b="1" u="sng" dirty="0">
              <a:latin typeface="Arial" panose="020B0604020202020204" pitchFamily="34" charset="0"/>
              <a:cs typeface="Arial" panose="020B0604020202020204" pitchFamily="34" charset="0"/>
            </a:endParaRPr>
          </a:p>
          <a:p>
            <a:pPr marL="400050" lvl="1" indent="0">
              <a:buNone/>
            </a:pPr>
            <a:r>
              <a:rPr lang="en-US" sz="3100" b="1" dirty="0" smtClean="0">
                <a:latin typeface="Arial" panose="020B0604020202020204" pitchFamily="34" charset="0"/>
                <a:cs typeface="Arial" panose="020B0604020202020204" pitchFamily="34" charset="0"/>
              </a:rPr>
              <a:t>.</a:t>
            </a:r>
            <a:r>
              <a:rPr lang="en-US" sz="3100" b="1" dirty="0" err="1" smtClean="0">
                <a:latin typeface="Arial" panose="020B0604020202020204" pitchFamily="34" charset="0"/>
                <a:cs typeface="Arial" panose="020B0604020202020204" pitchFamily="34" charset="0"/>
              </a:rPr>
              <a:t>bigBlue</a:t>
            </a:r>
            <a:r>
              <a:rPr lang="en-US" sz="3100" b="1" dirty="0" smtClean="0">
                <a:latin typeface="Arial" panose="020B0604020202020204" pitchFamily="34" charset="0"/>
                <a:cs typeface="Arial" panose="020B0604020202020204" pitchFamily="34" charset="0"/>
              </a:rPr>
              <a:t> </a:t>
            </a:r>
          </a:p>
          <a:p>
            <a:pPr marL="400050" lvl="1" indent="0">
              <a:buNone/>
            </a:pPr>
            <a:r>
              <a:rPr lang="en-US" sz="3100" b="1" dirty="0" smtClean="0">
                <a:latin typeface="Arial" panose="020B0604020202020204" pitchFamily="34" charset="0"/>
                <a:cs typeface="Arial" panose="020B0604020202020204" pitchFamily="34" charset="0"/>
              </a:rPr>
              <a:t>{</a:t>
            </a:r>
          </a:p>
          <a:p>
            <a:pPr marL="400050" lvl="1" indent="0">
              <a:buNone/>
            </a:pPr>
            <a:r>
              <a:rPr lang="en-US" sz="3100" b="1" dirty="0">
                <a:latin typeface="Arial" panose="020B0604020202020204" pitchFamily="34" charset="0"/>
                <a:cs typeface="Arial" panose="020B0604020202020204" pitchFamily="34" charset="0"/>
              </a:rPr>
              <a:t>	</a:t>
            </a:r>
            <a:r>
              <a:rPr lang="en-US" sz="3100" b="1" dirty="0" smtClean="0">
                <a:latin typeface="Arial" panose="020B0604020202020204" pitchFamily="34" charset="0"/>
                <a:cs typeface="Arial" panose="020B0604020202020204" pitchFamily="34" charset="0"/>
              </a:rPr>
              <a:t>font-size: 100px;</a:t>
            </a:r>
          </a:p>
          <a:p>
            <a:pPr marL="400050" lvl="1" indent="0">
              <a:buNone/>
            </a:pPr>
            <a:r>
              <a:rPr lang="en-US" sz="3100" b="1" dirty="0" smtClean="0">
                <a:latin typeface="Arial" panose="020B0604020202020204" pitchFamily="34" charset="0"/>
                <a:cs typeface="Arial" panose="020B0604020202020204" pitchFamily="34" charset="0"/>
              </a:rPr>
              <a:t>	color: blue;</a:t>
            </a:r>
          </a:p>
          <a:p>
            <a:pPr marL="400050" lvl="1" indent="0">
              <a:buNone/>
            </a:pPr>
            <a:r>
              <a:rPr lang="en-US" sz="3100" b="1" dirty="0" smtClean="0">
                <a:latin typeface="Arial" panose="020B0604020202020204" pitchFamily="34" charset="0"/>
                <a:cs typeface="Arial" panose="020B0604020202020204" pitchFamily="34" charset="0"/>
              </a:rPr>
              <a:t>}</a:t>
            </a:r>
          </a:p>
          <a:p>
            <a:pPr marL="400050" lvl="1" indent="0">
              <a:buNone/>
            </a:pPr>
            <a:endParaRPr lang="en-US" sz="3900" b="1" dirty="0">
              <a:latin typeface="Arial" panose="020B0604020202020204" pitchFamily="34" charset="0"/>
              <a:cs typeface="Arial" panose="020B0604020202020204" pitchFamily="34" charset="0"/>
            </a:endParaRPr>
          </a:p>
          <a:p>
            <a:pPr marL="0" indent="0">
              <a:buNone/>
            </a:pPr>
            <a:endParaRPr lang="en-US" sz="1400" dirty="0" smtClean="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5990101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22238"/>
            <a:ext cx="8229600" cy="639762"/>
          </a:xfrm>
        </p:spPr>
        <p:txBody>
          <a:bodyPr>
            <a:noAutofit/>
          </a:bodyPr>
          <a:lstStyle/>
          <a:p>
            <a:pPr algn="l"/>
            <a:r>
              <a:rPr lang="en-US" sz="3600" b="1" dirty="0" smtClean="0">
                <a:solidFill>
                  <a:schemeClr val="bg1"/>
                </a:solidFill>
                <a:latin typeface="Arial" panose="020B0604020202020204" pitchFamily="34" charset="0"/>
                <a:cs typeface="Arial" panose="020B0604020202020204" pitchFamily="34" charset="0"/>
              </a:rPr>
              <a:t>Key CSS Attributes</a:t>
            </a:r>
            <a:endParaRPr lang="en-US" sz="1800" b="1" dirty="0">
              <a:solidFill>
                <a:schemeClr val="bg1"/>
              </a:solidFill>
              <a:latin typeface="Arial" panose="020B0604020202020204" pitchFamily="34" charset="0"/>
              <a:cs typeface="Arial" panose="020B0604020202020204" pitchFamily="34" charset="0"/>
            </a:endParaRPr>
          </a:p>
        </p:txBody>
      </p:sp>
      <p:sp>
        <p:nvSpPr>
          <p:cNvPr id="6" name="Flowchart: Process 5"/>
          <p:cNvSpPr/>
          <p:nvPr/>
        </p:nvSpPr>
        <p:spPr>
          <a:xfrm>
            <a:off x="-13855" y="838200"/>
            <a:ext cx="9144000" cy="5791201"/>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38999" y="6294884"/>
            <a:ext cx="1891145" cy="310951"/>
          </a:xfrm>
          <a:prstGeom prst="rect">
            <a:avLst/>
          </a:prstGeom>
        </p:spPr>
      </p:pic>
      <p:sp>
        <p:nvSpPr>
          <p:cNvPr id="8" name="Content Placeholder 2"/>
          <p:cNvSpPr>
            <a:spLocks noGrp="1"/>
          </p:cNvSpPr>
          <p:nvPr>
            <p:ph idx="1"/>
          </p:nvPr>
        </p:nvSpPr>
        <p:spPr>
          <a:xfrm>
            <a:off x="457200" y="1143000"/>
            <a:ext cx="8153400" cy="5151884"/>
          </a:xfrm>
        </p:spPr>
        <p:txBody>
          <a:bodyPr>
            <a:normAutofit fontScale="85000" lnSpcReduction="20000"/>
          </a:bodyPr>
          <a:lstStyle/>
          <a:p>
            <a:pPr marL="0" indent="0">
              <a:buNone/>
            </a:pPr>
            <a:r>
              <a:rPr lang="en-US" sz="2200" b="1" u="sng" dirty="0" smtClean="0">
                <a:latin typeface="Arial" panose="020B0604020202020204" pitchFamily="34" charset="0"/>
                <a:cs typeface="Arial" panose="020B0604020202020204" pitchFamily="34" charset="0"/>
              </a:rPr>
              <a:t>Font / Color:</a:t>
            </a:r>
          </a:p>
          <a:p>
            <a:r>
              <a:rPr lang="en-US" sz="2200" b="1" dirty="0" smtClean="0">
                <a:latin typeface="Arial" panose="020B0604020202020204" pitchFamily="34" charset="0"/>
                <a:cs typeface="Arial" panose="020B0604020202020204" pitchFamily="34" charset="0"/>
              </a:rPr>
              <a:t>color: Sets color of text</a:t>
            </a:r>
          </a:p>
          <a:p>
            <a:r>
              <a:rPr lang="en-US" sz="2200" b="1" dirty="0" smtClean="0">
                <a:latin typeface="Arial" panose="020B0604020202020204" pitchFamily="34" charset="0"/>
                <a:cs typeface="Arial" panose="020B0604020202020204" pitchFamily="34" charset="0"/>
              </a:rPr>
              <a:t>font-size: Sets size of the font</a:t>
            </a:r>
          </a:p>
          <a:p>
            <a:r>
              <a:rPr lang="en-US" sz="2200" b="1" dirty="0" smtClean="0">
                <a:latin typeface="Arial" panose="020B0604020202020204" pitchFamily="34" charset="0"/>
                <a:cs typeface="Arial" panose="020B0604020202020204" pitchFamily="34" charset="0"/>
              </a:rPr>
              <a:t>font-style: Sets italics</a:t>
            </a:r>
          </a:p>
          <a:p>
            <a:r>
              <a:rPr lang="en-US" sz="2200" b="1" dirty="0">
                <a:latin typeface="Arial" panose="020B0604020202020204" pitchFamily="34" charset="0"/>
                <a:cs typeface="Arial" panose="020B0604020202020204" pitchFamily="34" charset="0"/>
              </a:rPr>
              <a:t>f</a:t>
            </a:r>
            <a:r>
              <a:rPr lang="en-US" sz="2200" b="1" dirty="0" smtClean="0">
                <a:latin typeface="Arial" panose="020B0604020202020204" pitchFamily="34" charset="0"/>
                <a:cs typeface="Arial" panose="020B0604020202020204" pitchFamily="34" charset="0"/>
              </a:rPr>
              <a:t>ont-weight: Sets bold </a:t>
            </a:r>
          </a:p>
          <a:p>
            <a:pPr marL="0" indent="0">
              <a:buNone/>
            </a:pPr>
            <a:endParaRPr lang="en-US" sz="2200" b="1" dirty="0" smtClean="0">
              <a:latin typeface="Arial" panose="020B0604020202020204" pitchFamily="34" charset="0"/>
              <a:cs typeface="Arial" panose="020B0604020202020204" pitchFamily="34" charset="0"/>
            </a:endParaRPr>
          </a:p>
          <a:p>
            <a:pPr marL="0" indent="0">
              <a:buNone/>
            </a:pPr>
            <a:r>
              <a:rPr lang="en-US" sz="2200" b="1" u="sng" dirty="0" smtClean="0">
                <a:latin typeface="Arial" panose="020B0604020202020204" pitchFamily="34" charset="0"/>
                <a:cs typeface="Arial" panose="020B0604020202020204" pitchFamily="34" charset="0"/>
              </a:rPr>
              <a:t>Alignment / Spacing:</a:t>
            </a:r>
          </a:p>
          <a:p>
            <a:r>
              <a:rPr lang="en-US" sz="2200" b="1" dirty="0" smtClean="0">
                <a:latin typeface="Arial" panose="020B0604020202020204" pitchFamily="34" charset="0"/>
                <a:cs typeface="Arial" panose="020B0604020202020204" pitchFamily="34" charset="0"/>
              </a:rPr>
              <a:t>margin-top(bottom/left/right): Adds space between element and its own border.</a:t>
            </a:r>
          </a:p>
          <a:p>
            <a:endParaRPr lang="en-US" sz="2200" b="1" dirty="0" smtClean="0">
              <a:latin typeface="Arial" panose="020B0604020202020204" pitchFamily="34" charset="0"/>
              <a:cs typeface="Arial" panose="020B0604020202020204" pitchFamily="34" charset="0"/>
            </a:endParaRPr>
          </a:p>
          <a:p>
            <a:r>
              <a:rPr lang="en-US" sz="2200" b="1" dirty="0" smtClean="0">
                <a:latin typeface="Arial" panose="020B0604020202020204" pitchFamily="34" charset="0"/>
                <a:cs typeface="Arial" panose="020B0604020202020204" pitchFamily="34" charset="0"/>
              </a:rPr>
              <a:t>margin-top (bottom/left/right): Adds space between element and surrounding elements.</a:t>
            </a:r>
          </a:p>
          <a:p>
            <a:endParaRPr lang="en-US" sz="2200" b="1" dirty="0">
              <a:latin typeface="Arial" panose="020B0604020202020204" pitchFamily="34" charset="0"/>
              <a:cs typeface="Arial" panose="020B0604020202020204" pitchFamily="34" charset="0"/>
            </a:endParaRPr>
          </a:p>
          <a:p>
            <a:r>
              <a:rPr lang="en-US" sz="2200" b="1" dirty="0" smtClean="0">
                <a:latin typeface="Arial" panose="020B0604020202020204" pitchFamily="34" charset="0"/>
                <a:cs typeface="Arial" panose="020B0604020202020204" pitchFamily="34" charset="0"/>
              </a:rPr>
              <a:t>float: Forces elements to the sides, centers, or tops</a:t>
            </a:r>
          </a:p>
          <a:p>
            <a:pPr marL="0" indent="0">
              <a:buNone/>
            </a:pPr>
            <a:endParaRPr lang="en-US" sz="2200" b="1" dirty="0" smtClean="0">
              <a:latin typeface="Arial" panose="020B0604020202020204" pitchFamily="34" charset="0"/>
              <a:cs typeface="Arial" panose="020B0604020202020204" pitchFamily="34" charset="0"/>
            </a:endParaRPr>
          </a:p>
          <a:p>
            <a:pPr marL="0" indent="0">
              <a:buNone/>
            </a:pPr>
            <a:r>
              <a:rPr lang="en-US" sz="2200" b="1" u="sng" dirty="0" smtClean="0">
                <a:latin typeface="Arial" panose="020B0604020202020204" pitchFamily="34" charset="0"/>
                <a:cs typeface="Arial" panose="020B0604020202020204" pitchFamily="34" charset="0"/>
              </a:rPr>
              <a:t>Background: </a:t>
            </a:r>
          </a:p>
          <a:p>
            <a:r>
              <a:rPr lang="en-US" sz="2200" b="1" dirty="0" smtClean="0">
                <a:latin typeface="Arial" panose="020B0604020202020204" pitchFamily="34" charset="0"/>
                <a:cs typeface="Arial" panose="020B0604020202020204" pitchFamily="34" charset="0"/>
              </a:rPr>
              <a:t>background-color: sets background color</a:t>
            </a:r>
          </a:p>
          <a:p>
            <a:r>
              <a:rPr lang="en-US" sz="2200" b="1" dirty="0">
                <a:latin typeface="Arial" panose="020B0604020202020204" pitchFamily="34" charset="0"/>
                <a:cs typeface="Arial" panose="020B0604020202020204" pitchFamily="34" charset="0"/>
              </a:rPr>
              <a:t>b</a:t>
            </a:r>
            <a:r>
              <a:rPr lang="en-US" sz="2200" b="1" dirty="0" smtClean="0">
                <a:latin typeface="Arial" panose="020B0604020202020204" pitchFamily="34" charset="0"/>
                <a:cs typeface="Arial" panose="020B0604020202020204" pitchFamily="34" charset="0"/>
              </a:rPr>
              <a:t>ackground-image: sets background image</a:t>
            </a:r>
          </a:p>
          <a:p>
            <a:endParaRPr lang="en-US" sz="2200" b="1" dirty="0">
              <a:latin typeface="Arial" panose="020B0604020202020204" pitchFamily="34" charset="0"/>
              <a:cs typeface="Arial" panose="020B0604020202020204" pitchFamily="34" charset="0"/>
            </a:endParaRPr>
          </a:p>
          <a:p>
            <a:pPr marL="0" indent="0">
              <a:buNone/>
            </a:pPr>
            <a:endParaRPr lang="en-US" sz="2200" b="1" u="sng" dirty="0">
              <a:latin typeface="Arial" panose="020B0604020202020204" pitchFamily="34" charset="0"/>
              <a:cs typeface="Arial" panose="020B0604020202020204" pitchFamily="34" charset="0"/>
            </a:endParaRPr>
          </a:p>
          <a:p>
            <a:endParaRPr lang="en-US" sz="2200" b="1" dirty="0">
              <a:latin typeface="Arial" panose="020B0604020202020204" pitchFamily="34" charset="0"/>
              <a:cs typeface="Arial" panose="020B0604020202020204" pitchFamily="34" charset="0"/>
            </a:endParaRPr>
          </a:p>
          <a:p>
            <a:endParaRPr lang="en-US" sz="1400" dirty="0" smtClean="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5159512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22238"/>
            <a:ext cx="8229600" cy="639762"/>
          </a:xfrm>
        </p:spPr>
        <p:txBody>
          <a:bodyPr>
            <a:noAutofit/>
          </a:bodyPr>
          <a:lstStyle/>
          <a:p>
            <a:pPr algn="l"/>
            <a:r>
              <a:rPr lang="en-US" sz="3600" b="1" dirty="0" smtClean="0">
                <a:solidFill>
                  <a:schemeClr val="bg1"/>
                </a:solidFill>
                <a:latin typeface="Arial" panose="020B0604020202020204" pitchFamily="34" charset="0"/>
                <a:cs typeface="Arial" panose="020B0604020202020204" pitchFamily="34" charset="0"/>
              </a:rPr>
              <a:t>Enter CSS!</a:t>
            </a:r>
            <a:endParaRPr lang="en-US" sz="1800" b="1" dirty="0">
              <a:solidFill>
                <a:schemeClr val="bg1"/>
              </a:solidFill>
              <a:latin typeface="Arial" panose="020B0604020202020204" pitchFamily="34" charset="0"/>
              <a:cs typeface="Arial" panose="020B0604020202020204" pitchFamily="34" charset="0"/>
            </a:endParaRPr>
          </a:p>
        </p:txBody>
      </p:sp>
      <p:sp>
        <p:nvSpPr>
          <p:cNvPr id="6" name="Flowchart: Process 5"/>
          <p:cNvSpPr/>
          <p:nvPr/>
        </p:nvSpPr>
        <p:spPr>
          <a:xfrm>
            <a:off x="-13855" y="838200"/>
            <a:ext cx="9144000" cy="5791201"/>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38999" y="6294884"/>
            <a:ext cx="1891145" cy="310951"/>
          </a:xfrm>
          <a:prstGeom prst="rect">
            <a:avLst/>
          </a:prstGeom>
        </p:spPr>
      </p:pic>
      <p:pic>
        <p:nvPicPr>
          <p:cNvPr id="1028"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b="47938"/>
          <a:stretch/>
        </p:blipFill>
        <p:spPr bwMode="auto">
          <a:xfrm>
            <a:off x="152400" y="990600"/>
            <a:ext cx="4253345" cy="48946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t="52062"/>
          <a:stretch/>
        </p:blipFill>
        <p:spPr bwMode="auto">
          <a:xfrm>
            <a:off x="4405745" y="990600"/>
            <a:ext cx="4619251" cy="48946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0271054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22238"/>
            <a:ext cx="8229600" cy="639762"/>
          </a:xfrm>
        </p:spPr>
        <p:txBody>
          <a:bodyPr>
            <a:noAutofit/>
          </a:bodyPr>
          <a:lstStyle/>
          <a:p>
            <a:pPr algn="l"/>
            <a:r>
              <a:rPr lang="en-US" sz="3600" b="1" dirty="0" smtClean="0">
                <a:solidFill>
                  <a:schemeClr val="bg1"/>
                </a:solidFill>
                <a:latin typeface="Arial" panose="020B0604020202020204" pitchFamily="34" charset="0"/>
                <a:cs typeface="Arial" panose="020B0604020202020204" pitchFamily="34" charset="0"/>
              </a:rPr>
              <a:t>Our basic website after </a:t>
            </a:r>
            <a:r>
              <a:rPr lang="en-US" sz="3600" b="1" dirty="0" err="1" smtClean="0">
                <a:solidFill>
                  <a:schemeClr val="bg1"/>
                </a:solidFill>
                <a:latin typeface="Arial" panose="020B0604020202020204" pitchFamily="34" charset="0"/>
                <a:cs typeface="Arial" panose="020B0604020202020204" pitchFamily="34" charset="0"/>
              </a:rPr>
              <a:t>css</a:t>
            </a:r>
            <a:r>
              <a:rPr lang="en-US" sz="3600" b="1" dirty="0" smtClean="0">
                <a:solidFill>
                  <a:schemeClr val="bg1"/>
                </a:solidFill>
                <a:latin typeface="Arial" panose="020B0604020202020204" pitchFamily="34" charset="0"/>
                <a:cs typeface="Arial" panose="020B0604020202020204" pitchFamily="34" charset="0"/>
              </a:rPr>
              <a:t>…</a:t>
            </a:r>
            <a:endParaRPr lang="en-US" sz="1800" b="1" dirty="0">
              <a:solidFill>
                <a:schemeClr val="bg1"/>
              </a:solidFill>
              <a:latin typeface="Arial" panose="020B0604020202020204" pitchFamily="34" charset="0"/>
              <a:cs typeface="Arial" panose="020B0604020202020204" pitchFamily="34" charset="0"/>
            </a:endParaRPr>
          </a:p>
        </p:txBody>
      </p:sp>
      <p:sp>
        <p:nvSpPr>
          <p:cNvPr id="6" name="Flowchart: Process 5"/>
          <p:cNvSpPr/>
          <p:nvPr/>
        </p:nvSpPr>
        <p:spPr>
          <a:xfrm>
            <a:off x="-13855" y="838200"/>
            <a:ext cx="9144000" cy="5791201"/>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38999" y="6294884"/>
            <a:ext cx="1891145" cy="310951"/>
          </a:xfrm>
          <a:prstGeom prst="rect">
            <a:avLst/>
          </a:prstGeom>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3920" y="1043441"/>
            <a:ext cx="6682422" cy="51287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407492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22238"/>
            <a:ext cx="8229600" cy="639762"/>
          </a:xfrm>
        </p:spPr>
        <p:txBody>
          <a:bodyPr>
            <a:noAutofit/>
          </a:bodyPr>
          <a:lstStyle/>
          <a:p>
            <a:pPr algn="l"/>
            <a:r>
              <a:rPr lang="en-US" sz="3600" b="1" dirty="0" smtClean="0">
                <a:solidFill>
                  <a:schemeClr val="bg1"/>
                </a:solidFill>
                <a:latin typeface="Arial" panose="020B0604020202020204" pitchFamily="34" charset="0"/>
                <a:cs typeface="Arial" panose="020B0604020202020204" pitchFamily="34" charset="0"/>
              </a:rPr>
              <a:t>Our basic website after </a:t>
            </a:r>
            <a:r>
              <a:rPr lang="en-US" sz="3600" b="1" dirty="0" err="1" smtClean="0">
                <a:solidFill>
                  <a:schemeClr val="bg1"/>
                </a:solidFill>
                <a:latin typeface="Arial" panose="020B0604020202020204" pitchFamily="34" charset="0"/>
                <a:cs typeface="Arial" panose="020B0604020202020204" pitchFamily="34" charset="0"/>
              </a:rPr>
              <a:t>css</a:t>
            </a:r>
            <a:r>
              <a:rPr lang="en-US" sz="3600" b="1" dirty="0" smtClean="0">
                <a:solidFill>
                  <a:schemeClr val="bg1"/>
                </a:solidFill>
                <a:latin typeface="Arial" panose="020B0604020202020204" pitchFamily="34" charset="0"/>
                <a:cs typeface="Arial" panose="020B0604020202020204" pitchFamily="34" charset="0"/>
              </a:rPr>
              <a:t>…</a:t>
            </a:r>
            <a:endParaRPr lang="en-US" sz="1800" b="1" dirty="0">
              <a:solidFill>
                <a:schemeClr val="bg1"/>
              </a:solidFill>
              <a:latin typeface="Arial" panose="020B0604020202020204" pitchFamily="34" charset="0"/>
              <a:cs typeface="Arial" panose="020B0604020202020204" pitchFamily="34" charset="0"/>
            </a:endParaRPr>
          </a:p>
        </p:txBody>
      </p:sp>
      <p:sp>
        <p:nvSpPr>
          <p:cNvPr id="6" name="Flowchart: Process 5"/>
          <p:cNvSpPr/>
          <p:nvPr/>
        </p:nvSpPr>
        <p:spPr>
          <a:xfrm>
            <a:off x="-13855" y="838200"/>
            <a:ext cx="9144000" cy="5791201"/>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38999" y="6294884"/>
            <a:ext cx="1891145" cy="310951"/>
          </a:xfrm>
          <a:prstGeom prst="rect">
            <a:avLst/>
          </a:prstGeom>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3920" y="1043441"/>
            <a:ext cx="6682422" cy="51287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Box 8"/>
          <p:cNvSpPr txBox="1"/>
          <p:nvPr/>
        </p:nvSpPr>
        <p:spPr>
          <a:xfrm>
            <a:off x="5958513" y="3007655"/>
            <a:ext cx="3185487" cy="1200329"/>
          </a:xfrm>
          <a:prstGeom prst="rect">
            <a:avLst/>
          </a:prstGeom>
          <a:noFill/>
        </p:spPr>
        <p:txBody>
          <a:bodyPr wrap="none" rtlCol="0">
            <a:spAutoFit/>
          </a:bodyPr>
          <a:lstStyle/>
          <a:p>
            <a:r>
              <a:rPr lang="en-US" sz="3600" b="1" dirty="0" smtClean="0">
                <a:latin typeface="Arial" panose="020B0604020202020204" pitchFamily="34" charset="0"/>
                <a:cs typeface="Arial" panose="020B0604020202020204" pitchFamily="34" charset="0"/>
              </a:rPr>
              <a:t>Still boring… </a:t>
            </a:r>
          </a:p>
          <a:p>
            <a:r>
              <a:rPr lang="en-US" sz="3600" b="1" dirty="0" smtClean="0">
                <a:latin typeface="Arial" panose="020B0604020202020204" pitchFamily="34" charset="0"/>
                <a:cs typeface="Arial" panose="020B0604020202020204" pitchFamily="34" charset="0"/>
              </a:rPr>
              <a:t>but better!</a:t>
            </a:r>
            <a:endParaRPr lang="en-US" sz="36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5467788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94409" y="1355168"/>
            <a:ext cx="8610600" cy="1845232"/>
          </a:xfrm>
        </p:spPr>
        <p:txBody>
          <a:bodyPr>
            <a:normAutofit/>
          </a:bodyPr>
          <a:lstStyle/>
          <a:p>
            <a:pPr algn="l"/>
            <a:r>
              <a:rPr lang="en-US" sz="3600" b="1" u="sng" dirty="0" err="1" smtClean="0">
                <a:solidFill>
                  <a:schemeClr val="bg1"/>
                </a:solidFill>
                <a:latin typeface="Arial" panose="020B0604020202020204" pitchFamily="34" charset="0"/>
                <a:ea typeface="Roboto" panose="02000000000000000000" pitchFamily="2" charset="0"/>
                <a:cs typeface="Arial" panose="020B0604020202020204" pitchFamily="34" charset="0"/>
              </a:rPr>
              <a:t>DevChat</a:t>
            </a:r>
            <a:r>
              <a:rPr lang="en-US" sz="3600" b="1" u="sng" dirty="0" smtClean="0">
                <a:solidFill>
                  <a:schemeClr val="bg1"/>
                </a:solidFill>
                <a:latin typeface="Arial" panose="020B0604020202020204" pitchFamily="34" charset="0"/>
                <a:ea typeface="Roboto" panose="02000000000000000000" pitchFamily="2" charset="0"/>
                <a:cs typeface="Arial" panose="020B0604020202020204" pitchFamily="34" charset="0"/>
              </a:rPr>
              <a:t> #1</a:t>
            </a:r>
            <a:r>
              <a:rPr lang="en-US" sz="3600" b="1" dirty="0" smtClean="0">
                <a:solidFill>
                  <a:schemeClr val="bg1"/>
                </a:solidFill>
                <a:latin typeface="Arial" panose="020B0604020202020204" pitchFamily="34" charset="0"/>
                <a:ea typeface="Roboto" panose="02000000000000000000" pitchFamily="2" charset="0"/>
                <a:cs typeface="Arial" panose="020B0604020202020204" pitchFamily="34" charset="0"/>
              </a:rPr>
              <a:t/>
            </a:r>
            <a:br>
              <a:rPr lang="en-US" sz="3600" b="1" dirty="0" smtClean="0">
                <a:solidFill>
                  <a:schemeClr val="bg1"/>
                </a:solidFill>
                <a:latin typeface="Arial" panose="020B0604020202020204" pitchFamily="34" charset="0"/>
                <a:ea typeface="Roboto" panose="02000000000000000000" pitchFamily="2" charset="0"/>
                <a:cs typeface="Arial" panose="020B0604020202020204" pitchFamily="34" charset="0"/>
              </a:rPr>
            </a:br>
            <a:r>
              <a:rPr lang="en-US" sz="3600" b="1" dirty="0" smtClean="0">
                <a:solidFill>
                  <a:schemeClr val="bg1"/>
                </a:solidFill>
                <a:latin typeface="Arial" panose="020B0604020202020204" pitchFamily="34" charset="0"/>
                <a:ea typeface="Roboto" panose="02000000000000000000" pitchFamily="2" charset="0"/>
                <a:cs typeface="Arial" panose="020B0604020202020204" pitchFamily="34" charset="0"/>
              </a:rPr>
              <a:t>Intro to Twitter Bootstrap: </a:t>
            </a:r>
            <a:br>
              <a:rPr lang="en-US" sz="3600" b="1" dirty="0" smtClean="0">
                <a:solidFill>
                  <a:schemeClr val="bg1"/>
                </a:solidFill>
                <a:latin typeface="Arial" panose="020B0604020202020204" pitchFamily="34" charset="0"/>
                <a:ea typeface="Roboto" panose="02000000000000000000" pitchFamily="2" charset="0"/>
                <a:cs typeface="Arial" panose="020B0604020202020204" pitchFamily="34" charset="0"/>
              </a:rPr>
            </a:br>
            <a:r>
              <a:rPr lang="en-US" sz="2800" b="1" i="1" dirty="0" smtClean="0">
                <a:solidFill>
                  <a:schemeClr val="bg1"/>
                </a:solidFill>
                <a:latin typeface="Arial" panose="020B0604020202020204" pitchFamily="34" charset="0"/>
                <a:ea typeface="Roboto" panose="02000000000000000000" pitchFamily="2" charset="0"/>
                <a:cs typeface="Arial" panose="020B0604020202020204" pitchFamily="34" charset="0"/>
              </a:rPr>
              <a:t>A Crash Course on Web Development for </a:t>
            </a:r>
            <a:r>
              <a:rPr lang="en-US" sz="2800" b="1" i="1" dirty="0" err="1" smtClean="0">
                <a:solidFill>
                  <a:schemeClr val="bg1"/>
                </a:solidFill>
                <a:latin typeface="Arial" panose="020B0604020202020204" pitchFamily="34" charset="0"/>
                <a:ea typeface="Roboto" panose="02000000000000000000" pitchFamily="2" charset="0"/>
                <a:cs typeface="Arial" panose="020B0604020202020204" pitchFamily="34" charset="0"/>
              </a:rPr>
              <a:t>Noobs</a:t>
            </a:r>
            <a:endParaRPr lang="en-US" sz="2800" b="1" i="1"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4" name="Title 1"/>
          <p:cNvSpPr txBox="1">
            <a:spLocks/>
          </p:cNvSpPr>
          <p:nvPr/>
        </p:nvSpPr>
        <p:spPr>
          <a:xfrm>
            <a:off x="294409" y="3991429"/>
            <a:ext cx="8610600" cy="1752600"/>
          </a:xfrm>
          <a:prstGeom prst="rect">
            <a:avLst/>
          </a:prstGeom>
        </p:spPr>
        <p:txBody>
          <a:bodyPr vert="horz" lIns="91440" tIns="45720" rIns="91440" bIns="45720"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000" b="1" dirty="0" smtClean="0">
                <a:solidFill>
                  <a:schemeClr val="bg1"/>
                </a:solidFill>
                <a:latin typeface="Arial" panose="020B0604020202020204" pitchFamily="34" charset="0"/>
                <a:ea typeface="Roboto" panose="02000000000000000000" pitchFamily="2" charset="0"/>
                <a:cs typeface="Arial" panose="020B0604020202020204" pitchFamily="34" charset="0"/>
              </a:rPr>
              <a:t>Ahmed Haque</a:t>
            </a:r>
          </a:p>
          <a:p>
            <a:pPr algn="l"/>
            <a:r>
              <a:rPr lang="en-US" sz="2000" dirty="0" smtClean="0">
                <a:solidFill>
                  <a:schemeClr val="bg1"/>
                </a:solidFill>
                <a:latin typeface="Arial" panose="020B0604020202020204" pitchFamily="34" charset="0"/>
                <a:ea typeface="Roboto" panose="02000000000000000000" pitchFamily="2" charset="0"/>
                <a:cs typeface="Arial" panose="020B0604020202020204" pitchFamily="34" charset="0"/>
              </a:rPr>
              <a:t>PhD Candidate – Rice Bioengineering</a:t>
            </a:r>
          </a:p>
          <a:p>
            <a:pPr algn="l"/>
            <a:r>
              <a:rPr lang="en-US" sz="2000" dirty="0" smtClean="0">
                <a:solidFill>
                  <a:schemeClr val="bg1"/>
                </a:solidFill>
                <a:latin typeface="Arial" panose="020B0604020202020204" pitchFamily="34" charset="0"/>
                <a:ea typeface="Roboto" panose="02000000000000000000" pitchFamily="2" charset="0"/>
                <a:cs typeface="Arial" panose="020B0604020202020204" pitchFamily="34" charset="0"/>
              </a:rPr>
              <a:t>afhaque@rice.edu</a:t>
            </a:r>
          </a:p>
          <a:p>
            <a:pPr algn="l"/>
            <a:endParaRPr lang="en-US" sz="2000" dirty="0" smtClean="0">
              <a:solidFill>
                <a:schemeClr val="bg1"/>
              </a:solidFill>
              <a:latin typeface="Arial" panose="020B0604020202020204" pitchFamily="34" charset="0"/>
              <a:ea typeface="Roboto" panose="02000000000000000000" pitchFamily="2" charset="0"/>
              <a:cs typeface="Arial" panose="020B0604020202020204" pitchFamily="34" charset="0"/>
            </a:endParaRPr>
          </a:p>
          <a:p>
            <a:pPr algn="l"/>
            <a:r>
              <a:rPr lang="en-US" sz="2000" dirty="0" smtClean="0">
                <a:solidFill>
                  <a:schemeClr val="bg1"/>
                </a:solidFill>
                <a:latin typeface="Arial" panose="020B0604020202020204" pitchFamily="34" charset="0"/>
                <a:ea typeface="Roboto" panose="02000000000000000000" pitchFamily="2" charset="0"/>
                <a:cs typeface="Arial" panose="020B0604020202020204" pitchFamily="34" charset="0"/>
              </a:rPr>
              <a:t>Jan 24. 2015 | Duncan 1046</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8170" y="625985"/>
            <a:ext cx="754995" cy="634883"/>
          </a:xfrm>
          <a:prstGeom prst="rect">
            <a:avLst/>
          </a:prstGeom>
        </p:spPr>
      </p:pic>
      <p:sp>
        <p:nvSpPr>
          <p:cNvPr id="9" name="Flowchart: Process 8"/>
          <p:cNvSpPr/>
          <p:nvPr/>
        </p:nvSpPr>
        <p:spPr>
          <a:xfrm>
            <a:off x="457199" y="3573055"/>
            <a:ext cx="8371610" cy="4571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38999" y="6294884"/>
            <a:ext cx="1891145" cy="310951"/>
          </a:xfrm>
          <a:prstGeom prst="rect">
            <a:avLst/>
          </a:prstGeom>
        </p:spPr>
      </p:pic>
    </p:spTree>
    <p:extLst>
      <p:ext uri="{BB962C8B-B14F-4D97-AF65-F5344CB8AC3E}">
        <p14:creationId xmlns:p14="http://schemas.microsoft.com/office/powerpoint/2010/main" val="252968374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22238"/>
            <a:ext cx="8229600" cy="639762"/>
          </a:xfrm>
        </p:spPr>
        <p:txBody>
          <a:bodyPr>
            <a:noAutofit/>
          </a:bodyPr>
          <a:lstStyle/>
          <a:p>
            <a:pPr algn="l"/>
            <a:r>
              <a:rPr lang="en-US" sz="3600" b="1" dirty="0" smtClean="0">
                <a:solidFill>
                  <a:schemeClr val="bg1"/>
                </a:solidFill>
                <a:latin typeface="Arial" panose="020B0604020202020204" pitchFamily="34" charset="0"/>
                <a:cs typeface="Arial" panose="020B0604020202020204" pitchFamily="34" charset="0"/>
              </a:rPr>
              <a:t>HTML / CSS Analogy</a:t>
            </a:r>
            <a:endParaRPr lang="en-US" sz="3600" b="1" dirty="0">
              <a:solidFill>
                <a:schemeClr val="bg1"/>
              </a:solidFill>
              <a:latin typeface="Arial" panose="020B0604020202020204" pitchFamily="34" charset="0"/>
              <a:cs typeface="Arial" panose="020B0604020202020204" pitchFamily="34" charset="0"/>
            </a:endParaRPr>
          </a:p>
        </p:txBody>
      </p:sp>
      <p:sp>
        <p:nvSpPr>
          <p:cNvPr id="6" name="Flowchart: Process 5"/>
          <p:cNvSpPr/>
          <p:nvPr/>
        </p:nvSpPr>
        <p:spPr>
          <a:xfrm>
            <a:off x="-13855" y="838200"/>
            <a:ext cx="9144000" cy="5791201"/>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457200" y="1112837"/>
            <a:ext cx="4100945" cy="4525963"/>
          </a:xfrm>
        </p:spPr>
        <p:txBody>
          <a:bodyPr>
            <a:normAutofit/>
          </a:bodyPr>
          <a:lstStyle/>
          <a:p>
            <a:pPr marL="0" indent="0" algn="ctr">
              <a:buNone/>
            </a:pPr>
            <a:r>
              <a:rPr lang="en-US" b="1" u="sng" dirty="0" smtClean="0">
                <a:latin typeface="Arial" panose="020B0604020202020204" pitchFamily="34" charset="0"/>
                <a:cs typeface="Arial" panose="020B0604020202020204" pitchFamily="34" charset="0"/>
              </a:rPr>
              <a:t>HTML Alone</a:t>
            </a:r>
            <a:endParaRPr lang="en-US" b="1" dirty="0">
              <a:latin typeface="Arial" panose="020B0604020202020204" pitchFamily="34" charset="0"/>
              <a:cs typeface="Arial" panose="020B0604020202020204" pitchFamily="34" charset="0"/>
            </a:endParaRPr>
          </a:p>
          <a:p>
            <a:pPr algn="ctr"/>
            <a:r>
              <a:rPr lang="en-US" sz="2400" dirty="0" smtClean="0">
                <a:latin typeface="Arial" panose="020B0604020202020204" pitchFamily="34" charset="0"/>
                <a:cs typeface="Arial" panose="020B0604020202020204" pitchFamily="34" charset="0"/>
              </a:rPr>
              <a:t>Like writing papers in “Notepad”. </a:t>
            </a:r>
          </a:p>
          <a:p>
            <a:pPr algn="ctr"/>
            <a:endParaRPr lang="en-US" sz="2400" dirty="0">
              <a:latin typeface="Arial" panose="020B0604020202020204" pitchFamily="34" charset="0"/>
              <a:cs typeface="Arial" panose="020B0604020202020204" pitchFamily="34" charset="0"/>
            </a:endParaRPr>
          </a:p>
          <a:p>
            <a:pPr algn="ctr"/>
            <a:r>
              <a:rPr lang="en-US" sz="2400" dirty="0" smtClean="0">
                <a:latin typeface="Arial" panose="020B0604020202020204" pitchFamily="34" charset="0"/>
                <a:cs typeface="Arial" panose="020B0604020202020204" pitchFamily="34" charset="0"/>
              </a:rPr>
              <a:t>Can only write unformatted text</a:t>
            </a:r>
            <a:r>
              <a:rPr lang="en-US" dirty="0" smtClean="0">
                <a:latin typeface="Arial" panose="020B0604020202020204" pitchFamily="34" charset="0"/>
                <a:cs typeface="Arial" panose="020B0604020202020204" pitchFamily="34" charset="0"/>
              </a:rPr>
              <a:t>. </a:t>
            </a: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38999" y="6294884"/>
            <a:ext cx="1891145" cy="310951"/>
          </a:xfrm>
          <a:prstGeom prst="rect">
            <a:avLst/>
          </a:prstGeom>
        </p:spPr>
      </p:pic>
      <p:sp>
        <p:nvSpPr>
          <p:cNvPr id="8" name="Content Placeholder 2"/>
          <p:cNvSpPr txBox="1">
            <a:spLocks/>
          </p:cNvSpPr>
          <p:nvPr/>
        </p:nvSpPr>
        <p:spPr>
          <a:xfrm>
            <a:off x="4743202" y="1112837"/>
            <a:ext cx="4100945" cy="452596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Font typeface="Arial" panose="020B0604020202020204" pitchFamily="34" charset="0"/>
              <a:buNone/>
            </a:pPr>
            <a:r>
              <a:rPr lang="en-US" b="1" u="sng" dirty="0" smtClean="0">
                <a:latin typeface="Arial" panose="020B0604020202020204" pitchFamily="34" charset="0"/>
                <a:cs typeface="Arial" panose="020B0604020202020204" pitchFamily="34" charset="0"/>
              </a:rPr>
              <a:t>HTML / CSS</a:t>
            </a:r>
            <a:endParaRPr lang="en-US" b="1" u="sng" dirty="0">
              <a:latin typeface="Arial" panose="020B0604020202020204" pitchFamily="34" charset="0"/>
              <a:cs typeface="Arial" panose="020B0604020202020204" pitchFamily="34" charset="0"/>
            </a:endParaRPr>
          </a:p>
          <a:p>
            <a:pPr algn="ctr"/>
            <a:r>
              <a:rPr lang="en-US" sz="2400" dirty="0" smtClean="0">
                <a:latin typeface="Arial" panose="020B0604020202020204" pitchFamily="34" charset="0"/>
                <a:cs typeface="Arial" panose="020B0604020202020204" pitchFamily="34" charset="0"/>
              </a:rPr>
              <a:t>Like writing papers in Microsoft Word.</a:t>
            </a:r>
          </a:p>
          <a:p>
            <a:pPr algn="ctr"/>
            <a:endParaRPr lang="en-US" sz="2400" b="1" u="sng" dirty="0">
              <a:latin typeface="Arial" panose="020B0604020202020204" pitchFamily="34" charset="0"/>
              <a:cs typeface="Arial" panose="020B0604020202020204" pitchFamily="34" charset="0"/>
            </a:endParaRPr>
          </a:p>
          <a:p>
            <a:pPr algn="ctr"/>
            <a:r>
              <a:rPr lang="en-US" sz="2400" dirty="0" smtClean="0">
                <a:latin typeface="Arial" panose="020B0604020202020204" pitchFamily="34" charset="0"/>
                <a:cs typeface="Arial" panose="020B0604020202020204" pitchFamily="34" charset="0"/>
              </a:rPr>
              <a:t>Can format text, page settings, alignment, etc. based on “highlighting” and menu options.   </a:t>
            </a:r>
            <a:r>
              <a:rPr lang="en-US" sz="2400" b="1" u="sng" dirty="0" smtClean="0">
                <a:latin typeface="Arial" panose="020B0604020202020204" pitchFamily="34" charset="0"/>
                <a:cs typeface="Arial" panose="020B0604020202020204" pitchFamily="34" charset="0"/>
              </a:rPr>
              <a:t> </a:t>
            </a:r>
            <a:endParaRPr lang="en-US" sz="2400" b="1" u="sng" dirty="0">
              <a:latin typeface="Arial" panose="020B0604020202020204" pitchFamily="34" charset="0"/>
              <a:cs typeface="Arial" panose="020B0604020202020204" pitchFamily="34" charset="0"/>
            </a:endParaRPr>
          </a:p>
        </p:txBody>
      </p:sp>
      <p:pic>
        <p:nvPicPr>
          <p:cNvPr id="16386" name="Picture 2" descr="File:Notepa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3828" y="4572000"/>
            <a:ext cx="1676400" cy="1676400"/>
          </a:xfrm>
          <a:prstGeom prst="rect">
            <a:avLst/>
          </a:prstGeom>
          <a:noFill/>
          <a:extLst>
            <a:ext uri="{909E8E84-426E-40DD-AFC4-6F175D3DCCD1}">
              <a14:hiddenFill xmlns:a14="http://schemas.microsoft.com/office/drawing/2010/main">
                <a:solidFill>
                  <a:srgbClr val="FFFFFF"/>
                </a:solidFill>
              </a14:hiddenFill>
            </a:ext>
          </a:extLst>
        </p:spPr>
      </p:pic>
      <p:pic>
        <p:nvPicPr>
          <p:cNvPr id="16388" name="Picture 4" descr="Microsoft Word 2013 logo.sv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94877" y="4724400"/>
            <a:ext cx="1475765" cy="14489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45808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22238"/>
            <a:ext cx="8229600" cy="639762"/>
          </a:xfrm>
        </p:spPr>
        <p:txBody>
          <a:bodyPr>
            <a:noAutofit/>
          </a:bodyPr>
          <a:lstStyle/>
          <a:p>
            <a:pPr algn="l"/>
            <a:r>
              <a:rPr lang="en-US" sz="3600" b="1" dirty="0" smtClean="0">
                <a:solidFill>
                  <a:schemeClr val="bg1"/>
                </a:solidFill>
                <a:latin typeface="Arial" panose="020B0604020202020204" pitchFamily="34" charset="0"/>
                <a:cs typeface="Arial" panose="020B0604020202020204" pitchFamily="34" charset="0"/>
              </a:rPr>
              <a:t>Powerful Duo</a:t>
            </a:r>
            <a:endParaRPr lang="en-US" sz="3600" b="1" dirty="0">
              <a:solidFill>
                <a:schemeClr val="bg1"/>
              </a:solidFill>
              <a:latin typeface="Arial" panose="020B0604020202020204" pitchFamily="34" charset="0"/>
              <a:cs typeface="Arial" panose="020B0604020202020204" pitchFamily="34" charset="0"/>
            </a:endParaRPr>
          </a:p>
        </p:txBody>
      </p:sp>
      <p:sp>
        <p:nvSpPr>
          <p:cNvPr id="6" name="Flowchart: Process 5"/>
          <p:cNvSpPr/>
          <p:nvPr/>
        </p:nvSpPr>
        <p:spPr>
          <a:xfrm>
            <a:off x="-13855" y="838200"/>
            <a:ext cx="9144000" cy="5791201"/>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38999" y="6294884"/>
            <a:ext cx="1891145" cy="310951"/>
          </a:xfrm>
          <a:prstGeom prst="rect">
            <a:avLst/>
          </a:prstGeom>
        </p:spPr>
      </p:pic>
      <p:sp>
        <p:nvSpPr>
          <p:cNvPr id="9" name="Content Placeholder 2"/>
          <p:cNvSpPr>
            <a:spLocks noGrp="1"/>
          </p:cNvSpPr>
          <p:nvPr>
            <p:ph idx="1"/>
          </p:nvPr>
        </p:nvSpPr>
        <p:spPr>
          <a:xfrm>
            <a:off x="443345" y="1981200"/>
            <a:ext cx="8229600" cy="3124200"/>
          </a:xfrm>
        </p:spPr>
        <p:txBody>
          <a:bodyPr>
            <a:normAutofit/>
          </a:bodyPr>
          <a:lstStyle/>
          <a:p>
            <a:pPr marL="0" indent="0" algn="ctr">
              <a:buNone/>
            </a:pPr>
            <a:r>
              <a:rPr lang="en-US" sz="2800" dirty="0" smtClean="0">
                <a:latin typeface="Arial" panose="020B0604020202020204" pitchFamily="34" charset="0"/>
                <a:cs typeface="Arial" panose="020B0604020202020204" pitchFamily="34" charset="0"/>
              </a:rPr>
              <a:t>Believe it or not… HTML / CSS is all you need to develop a full-blown rich looking website. </a:t>
            </a:r>
          </a:p>
          <a:p>
            <a:pPr marL="0" indent="0" algn="ctr">
              <a:buNone/>
            </a:pPr>
            <a:endParaRPr lang="en-US" sz="28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6920554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22238"/>
            <a:ext cx="8229600" cy="639762"/>
          </a:xfrm>
        </p:spPr>
        <p:txBody>
          <a:bodyPr>
            <a:noAutofit/>
          </a:bodyPr>
          <a:lstStyle/>
          <a:p>
            <a:pPr algn="l"/>
            <a:r>
              <a:rPr lang="en-US" sz="3600" b="1" dirty="0" smtClean="0">
                <a:solidFill>
                  <a:schemeClr val="bg1"/>
                </a:solidFill>
                <a:latin typeface="Arial" panose="020B0604020202020204" pitchFamily="34" charset="0"/>
                <a:cs typeface="Arial" panose="020B0604020202020204" pitchFamily="34" charset="0"/>
              </a:rPr>
              <a:t>Powerful Duo</a:t>
            </a:r>
            <a:endParaRPr lang="en-US" sz="3600" b="1" dirty="0">
              <a:solidFill>
                <a:schemeClr val="bg1"/>
              </a:solidFill>
              <a:latin typeface="Arial" panose="020B0604020202020204" pitchFamily="34" charset="0"/>
              <a:cs typeface="Arial" panose="020B0604020202020204" pitchFamily="34" charset="0"/>
            </a:endParaRPr>
          </a:p>
        </p:txBody>
      </p:sp>
      <p:sp>
        <p:nvSpPr>
          <p:cNvPr id="6" name="Flowchart: Process 5"/>
          <p:cNvSpPr/>
          <p:nvPr/>
        </p:nvSpPr>
        <p:spPr>
          <a:xfrm>
            <a:off x="-13855" y="838200"/>
            <a:ext cx="9144000" cy="5791201"/>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443345" y="1981200"/>
            <a:ext cx="8229600" cy="3124200"/>
          </a:xfrm>
        </p:spPr>
        <p:txBody>
          <a:bodyPr>
            <a:normAutofit/>
          </a:bodyPr>
          <a:lstStyle/>
          <a:p>
            <a:pPr marL="0" indent="0" algn="ctr">
              <a:buNone/>
            </a:pPr>
            <a:r>
              <a:rPr lang="en-US" sz="2800" dirty="0" smtClean="0">
                <a:latin typeface="Arial" panose="020B0604020202020204" pitchFamily="34" charset="0"/>
                <a:cs typeface="Arial" panose="020B0604020202020204" pitchFamily="34" charset="0"/>
              </a:rPr>
              <a:t>Believe it or not… HTML / CSS is all you need to develop a full-blown rich looking website. </a:t>
            </a:r>
          </a:p>
          <a:p>
            <a:pPr marL="0" indent="0" algn="ctr">
              <a:buNone/>
            </a:pPr>
            <a:endParaRPr lang="en-US" sz="2800" b="1" dirty="0">
              <a:latin typeface="Arial" panose="020B0604020202020204" pitchFamily="34" charset="0"/>
              <a:cs typeface="Arial" panose="020B0604020202020204" pitchFamily="34" charset="0"/>
            </a:endParaRPr>
          </a:p>
          <a:p>
            <a:pPr marL="0" indent="0" algn="ctr">
              <a:buNone/>
            </a:pPr>
            <a:r>
              <a:rPr lang="en-US" sz="2800" b="1" dirty="0" smtClean="0">
                <a:latin typeface="Arial" panose="020B0604020202020204" pitchFamily="34" charset="0"/>
                <a:cs typeface="Arial" panose="020B0604020202020204" pitchFamily="34" charset="0"/>
              </a:rPr>
              <a:t>But this would totally suck.</a:t>
            </a: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38999" y="6294884"/>
            <a:ext cx="1891145" cy="310951"/>
          </a:xfrm>
          <a:prstGeom prst="rect">
            <a:avLst/>
          </a:prstGeom>
        </p:spPr>
      </p:pic>
    </p:spTree>
    <p:extLst>
      <p:ext uri="{BB962C8B-B14F-4D97-AF65-F5344CB8AC3E}">
        <p14:creationId xmlns:p14="http://schemas.microsoft.com/office/powerpoint/2010/main" val="270737009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lowchart: Process 8"/>
          <p:cNvSpPr/>
          <p:nvPr/>
        </p:nvSpPr>
        <p:spPr>
          <a:xfrm>
            <a:off x="376381" y="3840481"/>
            <a:ext cx="8447810" cy="4571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p:cNvSpPr>
            <a:spLocks noGrp="1"/>
          </p:cNvSpPr>
          <p:nvPr>
            <p:ph type="ctrTitle"/>
          </p:nvPr>
        </p:nvSpPr>
        <p:spPr>
          <a:xfrm>
            <a:off x="322695" y="2376249"/>
            <a:ext cx="8610600" cy="1464232"/>
          </a:xfrm>
        </p:spPr>
        <p:txBody>
          <a:bodyPr>
            <a:normAutofit/>
          </a:bodyPr>
          <a:lstStyle/>
          <a:p>
            <a:pPr algn="l"/>
            <a:r>
              <a:rPr lang="en-US" sz="6000" b="1" i="1" dirty="0" smtClean="0">
                <a:solidFill>
                  <a:schemeClr val="bg1"/>
                </a:solidFill>
                <a:latin typeface="Arial" panose="020B0604020202020204" pitchFamily="34" charset="0"/>
                <a:ea typeface="Roboto" panose="02000000000000000000" pitchFamily="2" charset="0"/>
                <a:cs typeface="Arial" panose="020B0604020202020204" pitchFamily="34" charset="0"/>
              </a:rPr>
              <a:t>Behold! Bootstrap</a:t>
            </a:r>
            <a:endParaRPr lang="en-US" sz="6000" b="1" i="1"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79765671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22238"/>
            <a:ext cx="8229600" cy="639762"/>
          </a:xfrm>
        </p:spPr>
        <p:txBody>
          <a:bodyPr>
            <a:noAutofit/>
          </a:bodyPr>
          <a:lstStyle/>
          <a:p>
            <a:pPr algn="l"/>
            <a:r>
              <a:rPr lang="en-US" sz="3600" b="1" dirty="0" smtClean="0">
                <a:solidFill>
                  <a:schemeClr val="bg1"/>
                </a:solidFill>
                <a:latin typeface="Arial" panose="020B0604020202020204" pitchFamily="34" charset="0"/>
                <a:cs typeface="Arial" panose="020B0604020202020204" pitchFamily="34" charset="0"/>
              </a:rPr>
              <a:t>Bootstrap Definition</a:t>
            </a:r>
            <a:endParaRPr lang="en-US" sz="1800" b="1" dirty="0">
              <a:solidFill>
                <a:schemeClr val="bg1"/>
              </a:solidFill>
              <a:latin typeface="Arial" panose="020B0604020202020204" pitchFamily="34" charset="0"/>
              <a:cs typeface="Arial" panose="020B0604020202020204" pitchFamily="34" charset="0"/>
            </a:endParaRPr>
          </a:p>
        </p:txBody>
      </p:sp>
      <p:sp>
        <p:nvSpPr>
          <p:cNvPr id="6" name="Flowchart: Process 5"/>
          <p:cNvSpPr/>
          <p:nvPr/>
        </p:nvSpPr>
        <p:spPr>
          <a:xfrm>
            <a:off x="-13855" y="838200"/>
            <a:ext cx="9144000" cy="5791201"/>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457200" y="1143000"/>
            <a:ext cx="8153400" cy="4659630"/>
          </a:xfrm>
        </p:spPr>
        <p:txBody>
          <a:bodyPr>
            <a:normAutofit/>
          </a:bodyPr>
          <a:lstStyle/>
          <a:p>
            <a:r>
              <a:rPr lang="en-US" sz="2400" b="1" dirty="0" smtClean="0">
                <a:latin typeface="Arial" panose="020B0604020202020204" pitchFamily="34" charset="0"/>
                <a:cs typeface="Arial" panose="020B0604020202020204" pitchFamily="34" charset="0"/>
              </a:rPr>
              <a:t>Twitter Bootstrap </a:t>
            </a:r>
            <a:r>
              <a:rPr lang="en-US" sz="2400" dirty="0" smtClean="0">
                <a:latin typeface="Arial" panose="020B0604020202020204" pitchFamily="34" charset="0"/>
                <a:cs typeface="Arial" panose="020B0604020202020204" pitchFamily="34" charset="0"/>
              </a:rPr>
              <a:t>is a free collection of tools for creating websites and web applications. </a:t>
            </a:r>
          </a:p>
          <a:p>
            <a:endParaRPr lang="en-US" sz="2400" dirty="0">
              <a:latin typeface="Arial" panose="020B0604020202020204" pitchFamily="34" charset="0"/>
              <a:cs typeface="Arial" panose="020B0604020202020204" pitchFamily="34" charset="0"/>
            </a:endParaRPr>
          </a:p>
          <a:p>
            <a:r>
              <a:rPr lang="en-US" sz="2400" dirty="0" smtClean="0">
                <a:latin typeface="Arial" panose="020B0604020202020204" pitchFamily="34" charset="0"/>
                <a:cs typeface="Arial" panose="020B0604020202020204" pitchFamily="34" charset="0"/>
              </a:rPr>
              <a:t>It comes with a pre-built design template for typography, forms, buttons, navigation, UI elements, and </a:t>
            </a:r>
            <a:r>
              <a:rPr lang="en-US" sz="2400" dirty="0" err="1" smtClean="0">
                <a:latin typeface="Arial" panose="020B0604020202020204" pitchFamily="34" charset="0"/>
                <a:cs typeface="Arial" panose="020B0604020202020204" pitchFamily="34" charset="0"/>
              </a:rPr>
              <a:t>javascript</a:t>
            </a:r>
            <a:r>
              <a:rPr lang="en-US" sz="2400" dirty="0" smtClean="0">
                <a:latin typeface="Arial" panose="020B0604020202020204" pitchFamily="34" charset="0"/>
                <a:cs typeface="Arial" panose="020B0604020202020204" pitchFamily="34" charset="0"/>
              </a:rPr>
              <a:t>.</a:t>
            </a:r>
          </a:p>
          <a:p>
            <a:endParaRPr lang="en-US" sz="2400" dirty="0">
              <a:latin typeface="Arial" panose="020B0604020202020204" pitchFamily="34" charset="0"/>
              <a:cs typeface="Arial" panose="020B0604020202020204" pitchFamily="34" charset="0"/>
            </a:endParaRPr>
          </a:p>
          <a:p>
            <a:r>
              <a:rPr lang="en-US" sz="2400" dirty="0" smtClean="0">
                <a:latin typeface="Arial" panose="020B0604020202020204" pitchFamily="34" charset="0"/>
                <a:cs typeface="Arial" panose="020B0604020202020204" pitchFamily="34" charset="0"/>
              </a:rPr>
              <a:t>Documentation here: </a:t>
            </a:r>
            <a:r>
              <a:rPr lang="en-US" sz="2400" dirty="0" smtClean="0">
                <a:latin typeface="Arial" panose="020B0604020202020204" pitchFamily="34" charset="0"/>
                <a:cs typeface="Arial" panose="020B0604020202020204" pitchFamily="34" charset="0"/>
                <a:hlinkClick r:id="rId2"/>
              </a:rPr>
              <a:t>http://getbootstrap.com/</a:t>
            </a:r>
            <a:endParaRPr lang="en-US" sz="2400" dirty="0" smtClean="0">
              <a:latin typeface="Arial" panose="020B0604020202020204" pitchFamily="34" charset="0"/>
              <a:cs typeface="Arial" panose="020B0604020202020204" pitchFamily="34" charset="0"/>
            </a:endParaRPr>
          </a:p>
          <a:p>
            <a:endParaRPr lang="en-US" sz="2400" dirty="0" smtClean="0">
              <a:latin typeface="Arial" panose="020B0604020202020204" pitchFamily="34" charset="0"/>
              <a:cs typeface="Arial" panose="020B0604020202020204" pitchFamily="34" charset="0"/>
            </a:endParaRP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38999" y="6294884"/>
            <a:ext cx="1891145" cy="310951"/>
          </a:xfrm>
          <a:prstGeom prst="rect">
            <a:avLst/>
          </a:prstGeom>
        </p:spPr>
      </p:pic>
      <p:pic>
        <p:nvPicPr>
          <p:cNvPr id="4" name="Picture 2" descr="http://media02.hongkiat.com/twitter-bootstrap/twitter-bootstrap.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6400" y="4495800"/>
            <a:ext cx="2833255" cy="1586623"/>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Example of a webpage using Bootstrap framework"/>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724400" y="4501051"/>
            <a:ext cx="3069589" cy="15813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990169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22238"/>
            <a:ext cx="8229600" cy="639762"/>
          </a:xfrm>
        </p:spPr>
        <p:txBody>
          <a:bodyPr>
            <a:noAutofit/>
          </a:bodyPr>
          <a:lstStyle/>
          <a:p>
            <a:pPr algn="l"/>
            <a:r>
              <a:rPr lang="en-US" sz="3600" b="1" dirty="0" smtClean="0">
                <a:solidFill>
                  <a:schemeClr val="bg1"/>
                </a:solidFill>
                <a:latin typeface="Arial" panose="020B0604020202020204" pitchFamily="34" charset="0"/>
                <a:cs typeface="Arial" panose="020B0604020202020204" pitchFamily="34" charset="0"/>
              </a:rPr>
              <a:t>Why Use Bootstrap? (#1)</a:t>
            </a:r>
            <a:endParaRPr lang="en-US" sz="3600" b="1" dirty="0">
              <a:solidFill>
                <a:schemeClr val="bg1"/>
              </a:solidFill>
              <a:latin typeface="Arial" panose="020B0604020202020204" pitchFamily="34" charset="0"/>
              <a:cs typeface="Arial" panose="020B0604020202020204" pitchFamily="34" charset="0"/>
            </a:endParaRPr>
          </a:p>
        </p:txBody>
      </p:sp>
      <p:sp>
        <p:nvSpPr>
          <p:cNvPr id="6" name="Flowchart: Process 5"/>
          <p:cNvSpPr/>
          <p:nvPr/>
        </p:nvSpPr>
        <p:spPr>
          <a:xfrm>
            <a:off x="-13855" y="838200"/>
            <a:ext cx="9144000" cy="5791201"/>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38999" y="6294884"/>
            <a:ext cx="1891145" cy="310951"/>
          </a:xfrm>
          <a:prstGeom prst="rect">
            <a:avLst/>
          </a:prstGeom>
        </p:spPr>
      </p:pic>
      <p:pic>
        <p:nvPicPr>
          <p:cNvPr id="5122" name="Picture 2" descr="http://i0.wp.com/fribly.com/wp-content/uploads/2014/01/Bootstrap-3-Vector-UI-Kit.png?resize=1054%2C105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1020316"/>
            <a:ext cx="5467057" cy="5456684"/>
          </a:xfrm>
          <a:prstGeom prst="rect">
            <a:avLst/>
          </a:prstGeom>
          <a:noFill/>
          <a:extLst>
            <a:ext uri="{909E8E84-426E-40DD-AFC4-6F175D3DCCD1}">
              <a14:hiddenFill xmlns:a14="http://schemas.microsoft.com/office/drawing/2010/main">
                <a:solidFill>
                  <a:srgbClr val="FFFFFF"/>
                </a:solidFill>
              </a14:hiddenFill>
            </a:ext>
          </a:extLst>
        </p:spPr>
      </p:pic>
      <p:sp>
        <p:nvSpPr>
          <p:cNvPr id="14" name="Content Placeholder 2"/>
          <p:cNvSpPr>
            <a:spLocks noGrp="1"/>
          </p:cNvSpPr>
          <p:nvPr>
            <p:ph idx="1"/>
          </p:nvPr>
        </p:nvSpPr>
        <p:spPr>
          <a:xfrm>
            <a:off x="5695656" y="1143000"/>
            <a:ext cx="3295944" cy="4659630"/>
          </a:xfrm>
        </p:spPr>
        <p:txBody>
          <a:bodyPr>
            <a:normAutofit fontScale="92500" lnSpcReduction="10000"/>
          </a:bodyPr>
          <a:lstStyle/>
          <a:p>
            <a:r>
              <a:rPr lang="en-US" sz="2400" b="1" u="sng" dirty="0" smtClean="0">
                <a:latin typeface="Arial" panose="020B0604020202020204" pitchFamily="34" charset="0"/>
                <a:cs typeface="Arial" panose="020B0604020202020204" pitchFamily="34" charset="0"/>
              </a:rPr>
              <a:t>Reason #1: UI Kit</a:t>
            </a:r>
          </a:p>
          <a:p>
            <a:endParaRPr lang="en-US" sz="2400" b="1" dirty="0" smtClean="0">
              <a:latin typeface="Arial" panose="020B0604020202020204" pitchFamily="34" charset="0"/>
              <a:cs typeface="Arial" panose="020B0604020202020204" pitchFamily="34" charset="0"/>
            </a:endParaRPr>
          </a:p>
          <a:p>
            <a:r>
              <a:rPr lang="en-US" sz="2400" dirty="0" smtClean="0">
                <a:latin typeface="Arial" panose="020B0604020202020204" pitchFamily="34" charset="0"/>
                <a:cs typeface="Arial" panose="020B0604020202020204" pitchFamily="34" charset="0"/>
              </a:rPr>
              <a:t>Familiarize yourself with the UI features it offers via the documentation.</a:t>
            </a:r>
          </a:p>
          <a:p>
            <a:endParaRPr lang="en-US" sz="2400" dirty="0" smtClean="0">
              <a:latin typeface="Arial" panose="020B0604020202020204" pitchFamily="34" charset="0"/>
              <a:cs typeface="Arial" panose="020B0604020202020204" pitchFamily="34" charset="0"/>
            </a:endParaRPr>
          </a:p>
          <a:p>
            <a:r>
              <a:rPr lang="en-US" sz="2400" dirty="0" smtClean="0">
                <a:latin typeface="Arial" panose="020B0604020202020204" pitchFamily="34" charset="0"/>
                <a:cs typeface="Arial" panose="020B0604020202020204" pitchFamily="34" charset="0"/>
              </a:rPr>
              <a:t>Once Bootstrap is active, you can simply copy snippets from the documentation to save yourself major time of creating elements yourself.</a:t>
            </a:r>
            <a:endParaRPr 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8398227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22238"/>
            <a:ext cx="8229600" cy="639762"/>
          </a:xfrm>
        </p:spPr>
        <p:txBody>
          <a:bodyPr>
            <a:noAutofit/>
          </a:bodyPr>
          <a:lstStyle/>
          <a:p>
            <a:pPr algn="l"/>
            <a:r>
              <a:rPr lang="en-US" sz="3600" b="1" dirty="0" smtClean="0">
                <a:solidFill>
                  <a:schemeClr val="bg1"/>
                </a:solidFill>
                <a:latin typeface="Arial" panose="020B0604020202020204" pitchFamily="34" charset="0"/>
                <a:cs typeface="Arial" panose="020B0604020202020204" pitchFamily="34" charset="0"/>
              </a:rPr>
              <a:t>Why Use Bootstrap? (#2)</a:t>
            </a:r>
            <a:endParaRPr lang="en-US" sz="3600" b="1" dirty="0">
              <a:solidFill>
                <a:schemeClr val="bg1"/>
              </a:solidFill>
              <a:latin typeface="Arial" panose="020B0604020202020204" pitchFamily="34" charset="0"/>
              <a:cs typeface="Arial" panose="020B0604020202020204" pitchFamily="34" charset="0"/>
            </a:endParaRPr>
          </a:p>
        </p:txBody>
      </p:sp>
      <p:sp>
        <p:nvSpPr>
          <p:cNvPr id="6" name="Flowchart: Process 5"/>
          <p:cNvSpPr/>
          <p:nvPr/>
        </p:nvSpPr>
        <p:spPr>
          <a:xfrm>
            <a:off x="-13855" y="838200"/>
            <a:ext cx="9144000" cy="5791201"/>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38999" y="6294884"/>
            <a:ext cx="1891145" cy="310951"/>
          </a:xfrm>
          <a:prstGeom prst="rect">
            <a:avLst/>
          </a:prstGeom>
        </p:spPr>
      </p:pic>
      <p:pic>
        <p:nvPicPr>
          <p:cNvPr id="1028" name="Picture 4" descr="http://julienrenaux.fr/wp-content/uploads/2013/03/responsive-templates-860x20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4267200"/>
            <a:ext cx="8191500" cy="1905000"/>
          </a:xfrm>
          <a:prstGeom prst="rect">
            <a:avLst/>
          </a:prstGeom>
          <a:noFill/>
          <a:extLst>
            <a:ext uri="{909E8E84-426E-40DD-AFC4-6F175D3DCCD1}">
              <a14:hiddenFill xmlns:a14="http://schemas.microsoft.com/office/drawing/2010/main">
                <a:solidFill>
                  <a:srgbClr val="FFFFFF"/>
                </a:solidFill>
              </a14:hiddenFill>
            </a:ext>
          </a:extLst>
        </p:spPr>
      </p:pic>
      <p:sp>
        <p:nvSpPr>
          <p:cNvPr id="12" name="Content Placeholder 2"/>
          <p:cNvSpPr>
            <a:spLocks noGrp="1"/>
          </p:cNvSpPr>
          <p:nvPr>
            <p:ph idx="1"/>
          </p:nvPr>
        </p:nvSpPr>
        <p:spPr>
          <a:xfrm>
            <a:off x="457200" y="1143001"/>
            <a:ext cx="8077200" cy="3047999"/>
          </a:xfrm>
        </p:spPr>
        <p:txBody>
          <a:bodyPr>
            <a:normAutofit/>
          </a:bodyPr>
          <a:lstStyle/>
          <a:p>
            <a:pPr marL="0" indent="0">
              <a:buNone/>
            </a:pPr>
            <a:r>
              <a:rPr lang="en-US" sz="2200" b="1" dirty="0" smtClean="0">
                <a:latin typeface="Arial" panose="020B0604020202020204" pitchFamily="34" charset="0"/>
                <a:cs typeface="Arial" panose="020B0604020202020204" pitchFamily="34" charset="0"/>
              </a:rPr>
              <a:t>Reason #2: Mobile Responsiveness</a:t>
            </a:r>
          </a:p>
          <a:p>
            <a:endParaRPr lang="en-US" sz="2200" dirty="0" smtClean="0">
              <a:latin typeface="Arial" panose="020B0604020202020204" pitchFamily="34" charset="0"/>
              <a:cs typeface="Arial" panose="020B0604020202020204" pitchFamily="34" charset="0"/>
            </a:endParaRPr>
          </a:p>
          <a:p>
            <a:r>
              <a:rPr lang="en-US" sz="2200" dirty="0" smtClean="0">
                <a:latin typeface="Arial" panose="020B0604020202020204" pitchFamily="34" charset="0"/>
                <a:cs typeface="Arial" panose="020B0604020202020204" pitchFamily="34" charset="0"/>
              </a:rPr>
              <a:t>One of the most compelling reasons to use Bootstrap is the default </a:t>
            </a:r>
            <a:r>
              <a:rPr lang="en-US" sz="2200" b="1" u="sng" dirty="0" smtClean="0">
                <a:latin typeface="Arial" panose="020B0604020202020204" pitchFamily="34" charset="0"/>
                <a:cs typeface="Arial" panose="020B0604020202020204" pitchFamily="34" charset="0"/>
              </a:rPr>
              <a:t>mobile-responsive </a:t>
            </a:r>
            <a:r>
              <a:rPr lang="en-US" sz="2200" dirty="0" smtClean="0">
                <a:latin typeface="Arial" panose="020B0604020202020204" pitchFamily="34" charset="0"/>
                <a:cs typeface="Arial" panose="020B0604020202020204" pitchFamily="34" charset="0"/>
              </a:rPr>
              <a:t>quality it provides.</a:t>
            </a:r>
          </a:p>
          <a:p>
            <a:endParaRPr lang="en-US" sz="2200" dirty="0">
              <a:latin typeface="Arial" panose="020B0604020202020204" pitchFamily="34" charset="0"/>
              <a:cs typeface="Arial" panose="020B0604020202020204" pitchFamily="34" charset="0"/>
            </a:endParaRPr>
          </a:p>
          <a:p>
            <a:r>
              <a:rPr lang="en-US" sz="2200" dirty="0" smtClean="0">
                <a:latin typeface="Arial" panose="020B0604020202020204" pitchFamily="34" charset="0"/>
                <a:cs typeface="Arial" panose="020B0604020202020204" pitchFamily="34" charset="0"/>
              </a:rPr>
              <a:t>This means that your website will look “good” automatically when viewed on screens ranging from monitors to tablets to phones. Visit </a:t>
            </a:r>
            <a:r>
              <a:rPr lang="en-US" sz="2200" dirty="0" smtClean="0">
                <a:latin typeface="Arial" panose="020B0604020202020204" pitchFamily="34" charset="0"/>
                <a:cs typeface="Arial" panose="020B0604020202020204" pitchFamily="34" charset="0"/>
                <a:hlinkClick r:id="rId4"/>
              </a:rPr>
              <a:t>www.ricedevchats.org</a:t>
            </a:r>
            <a:r>
              <a:rPr lang="en-US" sz="2200" dirty="0" smtClean="0">
                <a:latin typeface="Arial" panose="020B0604020202020204" pitchFamily="34" charset="0"/>
                <a:cs typeface="Arial" panose="020B0604020202020204" pitchFamily="34" charset="0"/>
              </a:rPr>
              <a:t> for an example.</a:t>
            </a:r>
          </a:p>
          <a:p>
            <a:pPr marL="0" indent="0">
              <a:buNone/>
            </a:pPr>
            <a:endParaRPr lang="en-US" sz="2200" dirty="0" smtClean="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8888879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22238"/>
            <a:ext cx="8229600" cy="639762"/>
          </a:xfrm>
        </p:spPr>
        <p:txBody>
          <a:bodyPr>
            <a:noAutofit/>
          </a:bodyPr>
          <a:lstStyle/>
          <a:p>
            <a:pPr algn="l"/>
            <a:r>
              <a:rPr lang="en-US" sz="3600" b="1" dirty="0" smtClean="0">
                <a:solidFill>
                  <a:schemeClr val="bg1"/>
                </a:solidFill>
                <a:latin typeface="Arial" panose="020B0604020202020204" pitchFamily="34" charset="0"/>
                <a:cs typeface="Arial" panose="020B0604020202020204" pitchFamily="34" charset="0"/>
              </a:rPr>
              <a:t>HTML / CSS / Bootstrap Analogy</a:t>
            </a:r>
            <a:endParaRPr lang="en-US" sz="3600" b="1" dirty="0">
              <a:solidFill>
                <a:schemeClr val="bg1"/>
              </a:solidFill>
              <a:latin typeface="Arial" panose="020B0604020202020204" pitchFamily="34" charset="0"/>
              <a:cs typeface="Arial" panose="020B0604020202020204" pitchFamily="34" charset="0"/>
            </a:endParaRPr>
          </a:p>
        </p:txBody>
      </p:sp>
      <p:sp>
        <p:nvSpPr>
          <p:cNvPr id="6" name="Flowchart: Process 5"/>
          <p:cNvSpPr/>
          <p:nvPr/>
        </p:nvSpPr>
        <p:spPr>
          <a:xfrm>
            <a:off x="-13855" y="838200"/>
            <a:ext cx="9144000" cy="5791201"/>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13855" y="1093560"/>
            <a:ext cx="3134325" cy="3459163"/>
          </a:xfrm>
        </p:spPr>
        <p:txBody>
          <a:bodyPr>
            <a:normAutofit/>
          </a:bodyPr>
          <a:lstStyle/>
          <a:p>
            <a:pPr marL="0" indent="0" algn="ctr">
              <a:buNone/>
            </a:pPr>
            <a:r>
              <a:rPr lang="en-US" b="1" u="sng" dirty="0" smtClean="0">
                <a:latin typeface="Arial" panose="020B0604020202020204" pitchFamily="34" charset="0"/>
                <a:cs typeface="Arial" panose="020B0604020202020204" pitchFamily="34" charset="0"/>
              </a:rPr>
              <a:t>HTML Alone</a:t>
            </a:r>
            <a:endParaRPr lang="en-US" b="1" dirty="0">
              <a:latin typeface="Arial" panose="020B0604020202020204" pitchFamily="34" charset="0"/>
              <a:cs typeface="Arial" panose="020B0604020202020204" pitchFamily="34" charset="0"/>
            </a:endParaRPr>
          </a:p>
          <a:p>
            <a:r>
              <a:rPr lang="en-US" sz="1800" dirty="0" smtClean="0">
                <a:latin typeface="Arial" panose="020B0604020202020204" pitchFamily="34" charset="0"/>
                <a:cs typeface="Arial" panose="020B0604020202020204" pitchFamily="34" charset="0"/>
              </a:rPr>
              <a:t>Like writing papers in “Notepad”. </a:t>
            </a:r>
          </a:p>
          <a:p>
            <a:endParaRPr lang="en-US" sz="1800" dirty="0">
              <a:latin typeface="Arial" panose="020B0604020202020204" pitchFamily="34" charset="0"/>
              <a:cs typeface="Arial" panose="020B0604020202020204" pitchFamily="34" charset="0"/>
            </a:endParaRPr>
          </a:p>
          <a:p>
            <a:r>
              <a:rPr lang="en-US" sz="1800" dirty="0" smtClean="0">
                <a:latin typeface="Arial" panose="020B0604020202020204" pitchFamily="34" charset="0"/>
                <a:cs typeface="Arial" panose="020B0604020202020204" pitchFamily="34" charset="0"/>
              </a:rPr>
              <a:t>Can only write unformatted text</a:t>
            </a:r>
            <a:r>
              <a:rPr lang="en-US" dirty="0" smtClean="0">
                <a:latin typeface="Arial" panose="020B0604020202020204" pitchFamily="34" charset="0"/>
                <a:cs typeface="Arial" panose="020B0604020202020204" pitchFamily="34" charset="0"/>
              </a:rPr>
              <a:t>. </a:t>
            </a: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38999" y="6294884"/>
            <a:ext cx="1891145" cy="310951"/>
          </a:xfrm>
          <a:prstGeom prst="rect">
            <a:avLst/>
          </a:prstGeom>
        </p:spPr>
      </p:pic>
      <p:sp>
        <p:nvSpPr>
          <p:cNvPr id="8" name="Content Placeholder 2"/>
          <p:cNvSpPr txBox="1">
            <a:spLocks/>
          </p:cNvSpPr>
          <p:nvPr/>
        </p:nvSpPr>
        <p:spPr>
          <a:xfrm>
            <a:off x="2833255" y="1093560"/>
            <a:ext cx="3262745" cy="452596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Font typeface="Arial" panose="020B0604020202020204" pitchFamily="34" charset="0"/>
              <a:buNone/>
            </a:pPr>
            <a:r>
              <a:rPr lang="en-US" b="1" u="sng" dirty="0" smtClean="0">
                <a:latin typeface="Arial" panose="020B0604020202020204" pitchFamily="34" charset="0"/>
                <a:cs typeface="Arial" panose="020B0604020202020204" pitchFamily="34" charset="0"/>
              </a:rPr>
              <a:t>HTML / CSS</a:t>
            </a:r>
            <a:endParaRPr lang="en-US" b="1" u="sng" dirty="0">
              <a:latin typeface="Arial" panose="020B0604020202020204" pitchFamily="34" charset="0"/>
              <a:cs typeface="Arial" panose="020B0604020202020204" pitchFamily="34" charset="0"/>
            </a:endParaRPr>
          </a:p>
          <a:p>
            <a:r>
              <a:rPr lang="en-US" sz="1800" dirty="0" smtClean="0">
                <a:latin typeface="Arial" panose="020B0604020202020204" pitchFamily="34" charset="0"/>
                <a:cs typeface="Arial" panose="020B0604020202020204" pitchFamily="34" charset="0"/>
              </a:rPr>
              <a:t>Like writing papers in Microsoft Word.</a:t>
            </a:r>
          </a:p>
          <a:p>
            <a:endParaRPr lang="en-US" sz="1800" b="1" u="sng" dirty="0">
              <a:latin typeface="Arial" panose="020B0604020202020204" pitchFamily="34" charset="0"/>
              <a:cs typeface="Arial" panose="020B0604020202020204" pitchFamily="34" charset="0"/>
            </a:endParaRPr>
          </a:p>
          <a:p>
            <a:r>
              <a:rPr lang="en-US" sz="1800" dirty="0" smtClean="0">
                <a:latin typeface="Arial" panose="020B0604020202020204" pitchFamily="34" charset="0"/>
                <a:cs typeface="Arial" panose="020B0604020202020204" pitchFamily="34" charset="0"/>
              </a:rPr>
              <a:t>Can format text, page settings, alignment, etc. based on “highlighting” and menu options.   </a:t>
            </a:r>
            <a:r>
              <a:rPr lang="en-US" sz="1800" b="1" u="sng" dirty="0" smtClean="0">
                <a:latin typeface="Arial" panose="020B0604020202020204" pitchFamily="34" charset="0"/>
                <a:cs typeface="Arial" panose="020B0604020202020204" pitchFamily="34" charset="0"/>
              </a:rPr>
              <a:t> </a:t>
            </a:r>
            <a:endParaRPr lang="en-US" sz="1800" b="1" u="sng" dirty="0">
              <a:latin typeface="Arial" panose="020B0604020202020204" pitchFamily="34" charset="0"/>
              <a:cs typeface="Arial" panose="020B0604020202020204" pitchFamily="34" charset="0"/>
            </a:endParaRPr>
          </a:p>
        </p:txBody>
      </p:sp>
      <p:pic>
        <p:nvPicPr>
          <p:cNvPr id="16386" name="Picture 2" descr="File:Notepa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599" y="4572000"/>
            <a:ext cx="1281261" cy="1281261"/>
          </a:xfrm>
          <a:prstGeom prst="rect">
            <a:avLst/>
          </a:prstGeom>
          <a:noFill/>
          <a:extLst>
            <a:ext uri="{909E8E84-426E-40DD-AFC4-6F175D3DCCD1}">
              <a14:hiddenFill xmlns:a14="http://schemas.microsoft.com/office/drawing/2010/main">
                <a:solidFill>
                  <a:srgbClr val="FFFFFF"/>
                </a:solidFill>
              </a14:hiddenFill>
            </a:ext>
          </a:extLst>
        </p:spPr>
      </p:pic>
      <p:pic>
        <p:nvPicPr>
          <p:cNvPr id="16388" name="Picture 4" descr="Microsoft Word 2013 logo.sv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26745" y="4738380"/>
            <a:ext cx="1135526" cy="1114881"/>
          </a:xfrm>
          <a:prstGeom prst="rect">
            <a:avLst/>
          </a:prstGeom>
          <a:noFill/>
          <a:extLst>
            <a:ext uri="{909E8E84-426E-40DD-AFC4-6F175D3DCCD1}">
              <a14:hiddenFill xmlns:a14="http://schemas.microsoft.com/office/drawing/2010/main">
                <a:solidFill>
                  <a:srgbClr val="FFFFFF"/>
                </a:solidFill>
              </a14:hiddenFill>
            </a:ext>
          </a:extLst>
        </p:spPr>
      </p:pic>
      <p:sp>
        <p:nvSpPr>
          <p:cNvPr id="9" name="Content Placeholder 2"/>
          <p:cNvSpPr txBox="1">
            <a:spLocks/>
          </p:cNvSpPr>
          <p:nvPr/>
        </p:nvSpPr>
        <p:spPr>
          <a:xfrm>
            <a:off x="5954485" y="1096279"/>
            <a:ext cx="3200400" cy="452596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400050" lvl="1" indent="0">
              <a:buFont typeface="Arial" panose="020B0604020202020204" pitchFamily="34" charset="0"/>
              <a:buNone/>
            </a:pPr>
            <a:r>
              <a:rPr lang="en-US" b="1" u="sng" dirty="0" smtClean="0">
                <a:latin typeface="Arial" panose="020B0604020202020204" pitchFamily="34" charset="0"/>
                <a:cs typeface="Arial" panose="020B0604020202020204" pitchFamily="34" charset="0"/>
              </a:rPr>
              <a:t>HTML / CSS &amp; Bootstrap </a:t>
            </a:r>
            <a:endParaRPr lang="en-US" b="1" u="sng" dirty="0">
              <a:latin typeface="Arial" panose="020B0604020202020204" pitchFamily="34" charset="0"/>
              <a:cs typeface="Arial" panose="020B0604020202020204" pitchFamily="34" charset="0"/>
            </a:endParaRPr>
          </a:p>
          <a:p>
            <a:r>
              <a:rPr lang="en-US" sz="1900" dirty="0" smtClean="0">
                <a:latin typeface="Arial" panose="020B0604020202020204" pitchFamily="34" charset="0"/>
                <a:cs typeface="Arial" panose="020B0604020202020204" pitchFamily="34" charset="0"/>
              </a:rPr>
              <a:t>Like writing papers in Microsoft Word with a </a:t>
            </a:r>
            <a:r>
              <a:rPr lang="en-US" sz="1900" b="1" u="sng" dirty="0" smtClean="0">
                <a:latin typeface="Arial" panose="020B0604020202020204" pitchFamily="34" charset="0"/>
                <a:cs typeface="Arial" panose="020B0604020202020204" pitchFamily="34" charset="0"/>
              </a:rPr>
              <a:t>prebuilt template.</a:t>
            </a:r>
          </a:p>
          <a:p>
            <a:endParaRPr lang="en-US" sz="1900" b="1" u="sng" dirty="0">
              <a:latin typeface="Arial" panose="020B0604020202020204" pitchFamily="34" charset="0"/>
              <a:cs typeface="Arial" panose="020B0604020202020204" pitchFamily="34" charset="0"/>
            </a:endParaRPr>
          </a:p>
          <a:p>
            <a:r>
              <a:rPr lang="en-US" sz="1900" dirty="0" smtClean="0">
                <a:latin typeface="Arial" panose="020B0604020202020204" pitchFamily="34" charset="0"/>
                <a:cs typeface="Arial" panose="020B0604020202020204" pitchFamily="34" charset="0"/>
              </a:rPr>
              <a:t>You can still customize, but now have a pre-built style and aesthetic look.</a:t>
            </a:r>
            <a:endParaRPr lang="en-US" sz="1900" b="1" u="sng" dirty="0">
              <a:latin typeface="Arial" panose="020B0604020202020204" pitchFamily="34" charset="0"/>
              <a:cs typeface="Arial" panose="020B0604020202020204" pitchFamily="34" charset="0"/>
            </a:endParaRPr>
          </a:p>
        </p:txBody>
      </p:sp>
      <p:pic>
        <p:nvPicPr>
          <p:cNvPr id="11" name="Picture 4" descr="Microsoft Word 2013 logo.sv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54793" y="4703608"/>
            <a:ext cx="1145572" cy="112474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thr7.com/wp-content/uploads/2014/11/free-report-cover-page-template-download-hrkr8daj.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924800" y="4784192"/>
            <a:ext cx="685800" cy="8875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017799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22238"/>
            <a:ext cx="8229600" cy="639762"/>
          </a:xfrm>
        </p:spPr>
        <p:txBody>
          <a:bodyPr>
            <a:noAutofit/>
          </a:bodyPr>
          <a:lstStyle/>
          <a:p>
            <a:pPr algn="l"/>
            <a:r>
              <a:rPr lang="en-US" sz="3600" b="1" dirty="0" smtClean="0">
                <a:solidFill>
                  <a:schemeClr val="bg1"/>
                </a:solidFill>
                <a:latin typeface="Arial" panose="020B0604020202020204" pitchFamily="34" charset="0"/>
                <a:cs typeface="Arial" panose="020B0604020202020204" pitchFamily="34" charset="0"/>
              </a:rPr>
              <a:t>Our basic website with Bootstrap…</a:t>
            </a:r>
            <a:endParaRPr lang="en-US" sz="1800" b="1" dirty="0">
              <a:solidFill>
                <a:schemeClr val="bg1"/>
              </a:solidFill>
              <a:latin typeface="Arial" panose="020B0604020202020204" pitchFamily="34" charset="0"/>
              <a:cs typeface="Arial" panose="020B0604020202020204" pitchFamily="34" charset="0"/>
            </a:endParaRPr>
          </a:p>
        </p:txBody>
      </p:sp>
      <p:sp>
        <p:nvSpPr>
          <p:cNvPr id="6" name="Flowchart: Process 5"/>
          <p:cNvSpPr/>
          <p:nvPr/>
        </p:nvSpPr>
        <p:spPr>
          <a:xfrm>
            <a:off x="-13855" y="838200"/>
            <a:ext cx="9144000" cy="5791201"/>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38999" y="6294884"/>
            <a:ext cx="1891145" cy="310951"/>
          </a:xfrm>
          <a:prstGeom prst="rect">
            <a:avLst/>
          </a:prstGeom>
        </p:spPr>
      </p:pic>
      <p:sp>
        <p:nvSpPr>
          <p:cNvPr id="9" name="TextBox 8"/>
          <p:cNvSpPr txBox="1"/>
          <p:nvPr/>
        </p:nvSpPr>
        <p:spPr>
          <a:xfrm>
            <a:off x="7374092" y="2921144"/>
            <a:ext cx="1620957" cy="1200329"/>
          </a:xfrm>
          <a:prstGeom prst="rect">
            <a:avLst/>
          </a:prstGeom>
          <a:noFill/>
        </p:spPr>
        <p:txBody>
          <a:bodyPr wrap="none" rtlCol="0">
            <a:spAutoFit/>
          </a:bodyPr>
          <a:lstStyle/>
          <a:p>
            <a:pPr algn="ctr"/>
            <a:r>
              <a:rPr lang="en-US" sz="3600" b="1" dirty="0" smtClean="0">
                <a:latin typeface="Arial" panose="020B0604020202020204" pitchFamily="34" charset="0"/>
                <a:cs typeface="Arial" panose="020B0604020202020204" pitchFamily="34" charset="0"/>
              </a:rPr>
              <a:t>Hot</a:t>
            </a:r>
          </a:p>
          <a:p>
            <a:pPr algn="ctr"/>
            <a:r>
              <a:rPr lang="en-US" sz="3600" b="1" dirty="0" smtClean="0">
                <a:latin typeface="Arial" panose="020B0604020202020204" pitchFamily="34" charset="0"/>
                <a:cs typeface="Arial" panose="020B0604020202020204" pitchFamily="34" charset="0"/>
              </a:rPr>
              <a:t>Damn!</a:t>
            </a:r>
            <a:endParaRPr lang="en-US" sz="3600" b="1" dirty="0">
              <a:latin typeface="Arial" panose="020B0604020202020204" pitchFamily="34" charset="0"/>
              <a:cs typeface="Arial" panose="020B0604020202020204" pitchFamily="34" charset="0"/>
            </a:endParaRPr>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990600"/>
            <a:ext cx="7010399" cy="53063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0938017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lowchart: Process 8"/>
          <p:cNvSpPr/>
          <p:nvPr/>
        </p:nvSpPr>
        <p:spPr>
          <a:xfrm>
            <a:off x="376381" y="3840481"/>
            <a:ext cx="8447810" cy="4571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p:cNvSpPr>
            <a:spLocks noGrp="1"/>
          </p:cNvSpPr>
          <p:nvPr>
            <p:ph type="ctrTitle"/>
          </p:nvPr>
        </p:nvSpPr>
        <p:spPr>
          <a:xfrm>
            <a:off x="322695" y="2376249"/>
            <a:ext cx="8610600" cy="1464232"/>
          </a:xfrm>
        </p:spPr>
        <p:txBody>
          <a:bodyPr>
            <a:normAutofit fontScale="90000"/>
          </a:bodyPr>
          <a:lstStyle/>
          <a:p>
            <a:pPr algn="l"/>
            <a:r>
              <a:rPr lang="en-US" sz="6000" b="1" i="1" dirty="0" smtClean="0">
                <a:solidFill>
                  <a:schemeClr val="bg1"/>
                </a:solidFill>
                <a:latin typeface="Arial" panose="020B0604020202020204" pitchFamily="34" charset="0"/>
                <a:ea typeface="Roboto" panose="02000000000000000000" pitchFamily="2" charset="0"/>
                <a:cs typeface="Arial" panose="020B0604020202020204" pitchFamily="34" charset="0"/>
              </a:rPr>
              <a:t>Sketching / Grid Layouts</a:t>
            </a:r>
            <a:endParaRPr lang="en-US" sz="6000" b="1" i="1"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192632927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lowchart: Process 8"/>
          <p:cNvSpPr/>
          <p:nvPr/>
        </p:nvSpPr>
        <p:spPr>
          <a:xfrm>
            <a:off x="376381" y="3840481"/>
            <a:ext cx="8447810" cy="4571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p:cNvSpPr>
            <a:spLocks noGrp="1"/>
          </p:cNvSpPr>
          <p:nvPr>
            <p:ph type="ctrTitle"/>
          </p:nvPr>
        </p:nvSpPr>
        <p:spPr>
          <a:xfrm>
            <a:off x="322695" y="2376249"/>
            <a:ext cx="8610600" cy="1464232"/>
          </a:xfrm>
        </p:spPr>
        <p:txBody>
          <a:bodyPr>
            <a:normAutofit/>
          </a:bodyPr>
          <a:lstStyle/>
          <a:p>
            <a:pPr algn="l"/>
            <a:r>
              <a:rPr lang="en-US" sz="6000" b="1" i="1" dirty="0" smtClean="0">
                <a:solidFill>
                  <a:schemeClr val="bg1"/>
                </a:solidFill>
                <a:latin typeface="Arial" panose="020B0604020202020204" pitchFamily="34" charset="0"/>
                <a:ea typeface="Roboto" panose="02000000000000000000" pitchFamily="2" charset="0"/>
                <a:cs typeface="Arial" panose="020B0604020202020204" pitchFamily="34" charset="0"/>
              </a:rPr>
              <a:t>Introduction</a:t>
            </a:r>
            <a:endParaRPr lang="en-US" sz="6000" b="1" i="1"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108664985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22238"/>
            <a:ext cx="8229600" cy="639762"/>
          </a:xfrm>
        </p:spPr>
        <p:txBody>
          <a:bodyPr>
            <a:noAutofit/>
          </a:bodyPr>
          <a:lstStyle/>
          <a:p>
            <a:pPr algn="l"/>
            <a:r>
              <a:rPr lang="en-US" sz="3600" b="1" dirty="0" smtClean="0">
                <a:solidFill>
                  <a:schemeClr val="bg1"/>
                </a:solidFill>
                <a:latin typeface="Arial" panose="020B0604020202020204" pitchFamily="34" charset="0"/>
                <a:cs typeface="Arial" panose="020B0604020202020204" pitchFamily="34" charset="0"/>
              </a:rPr>
              <a:t>Importance of Sketches</a:t>
            </a:r>
            <a:endParaRPr lang="en-US" sz="3600" b="1" dirty="0">
              <a:solidFill>
                <a:schemeClr val="bg1"/>
              </a:solidFill>
              <a:latin typeface="Arial" panose="020B0604020202020204" pitchFamily="34" charset="0"/>
              <a:cs typeface="Arial" panose="020B0604020202020204" pitchFamily="34" charset="0"/>
            </a:endParaRPr>
          </a:p>
        </p:txBody>
      </p:sp>
      <p:sp>
        <p:nvSpPr>
          <p:cNvPr id="6" name="Flowchart: Process 5"/>
          <p:cNvSpPr/>
          <p:nvPr/>
        </p:nvSpPr>
        <p:spPr>
          <a:xfrm>
            <a:off x="-13855" y="838200"/>
            <a:ext cx="9144000" cy="5791201"/>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38999" y="6294884"/>
            <a:ext cx="1891145" cy="310951"/>
          </a:xfrm>
          <a:prstGeom prst="rect">
            <a:avLst/>
          </a:prstGeom>
        </p:spPr>
      </p:pic>
      <p:pic>
        <p:nvPicPr>
          <p:cNvPr id="21506" name="Picture 2" descr="http://speckycdn.sdm.netdna-cdn.com/wp-content/uploads/2011/05/wireframe-sketch-07.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87513" y="1905000"/>
            <a:ext cx="3897813" cy="3276600"/>
          </a:xfrm>
          <a:prstGeom prst="rect">
            <a:avLst/>
          </a:prstGeom>
          <a:noFill/>
          <a:extLst>
            <a:ext uri="{909E8E84-426E-40DD-AFC4-6F175D3DCCD1}">
              <a14:hiddenFill xmlns:a14="http://schemas.microsoft.com/office/drawing/2010/main">
                <a:solidFill>
                  <a:srgbClr val="FFFFFF"/>
                </a:solidFill>
              </a14:hiddenFill>
            </a:ext>
          </a:extLst>
        </p:spPr>
      </p:pic>
      <p:sp>
        <p:nvSpPr>
          <p:cNvPr id="9" name="Content Placeholder 2"/>
          <p:cNvSpPr>
            <a:spLocks noGrp="1"/>
          </p:cNvSpPr>
          <p:nvPr>
            <p:ph idx="1"/>
          </p:nvPr>
        </p:nvSpPr>
        <p:spPr>
          <a:xfrm>
            <a:off x="457200" y="1295400"/>
            <a:ext cx="4495800" cy="4525963"/>
          </a:xfrm>
        </p:spPr>
        <p:txBody>
          <a:bodyPr>
            <a:normAutofit fontScale="92500"/>
          </a:bodyPr>
          <a:lstStyle/>
          <a:p>
            <a:r>
              <a:rPr lang="en-US" sz="2400" dirty="0" smtClean="0">
                <a:latin typeface="Arial" panose="020B0604020202020204" pitchFamily="34" charset="0"/>
                <a:cs typeface="Arial" panose="020B0604020202020204" pitchFamily="34" charset="0"/>
              </a:rPr>
              <a:t>Because every aspect of a site’s “look” is defined by HTML/CSS – it is crucial to have a detailed sketch going in.</a:t>
            </a:r>
          </a:p>
          <a:p>
            <a:endParaRPr lang="en-US" sz="2400" dirty="0">
              <a:latin typeface="Arial" panose="020B0604020202020204" pitchFamily="34" charset="0"/>
              <a:cs typeface="Arial" panose="020B0604020202020204" pitchFamily="34" charset="0"/>
            </a:endParaRPr>
          </a:p>
          <a:p>
            <a:r>
              <a:rPr lang="en-US" sz="2400" dirty="0" smtClean="0">
                <a:latin typeface="Arial" panose="020B0604020202020204" pitchFamily="34" charset="0"/>
                <a:cs typeface="Arial" panose="020B0604020202020204" pitchFamily="34" charset="0"/>
              </a:rPr>
              <a:t>Pay particular attention to the location of navigation bars, titles, headers, content, images, footers etc. </a:t>
            </a:r>
          </a:p>
          <a:p>
            <a:endParaRPr lang="en-US" sz="2400" dirty="0">
              <a:latin typeface="Arial" panose="020B0604020202020204" pitchFamily="34" charset="0"/>
              <a:cs typeface="Arial" panose="020B0604020202020204" pitchFamily="34" charset="0"/>
            </a:endParaRPr>
          </a:p>
          <a:p>
            <a:r>
              <a:rPr lang="en-US" sz="2400" dirty="0" smtClean="0">
                <a:latin typeface="Arial" panose="020B0604020202020204" pitchFamily="34" charset="0"/>
                <a:cs typeface="Arial" panose="020B0604020202020204" pitchFamily="34" charset="0"/>
              </a:rPr>
              <a:t>When imagining alignments, in particular, be mindful of the </a:t>
            </a:r>
            <a:r>
              <a:rPr lang="en-US" sz="2400" b="1" i="1" u="sng" dirty="0" smtClean="0">
                <a:latin typeface="Arial" panose="020B0604020202020204" pitchFamily="34" charset="0"/>
                <a:cs typeface="Arial" panose="020B0604020202020204" pitchFamily="34" charset="0"/>
              </a:rPr>
              <a:t>grid</a:t>
            </a:r>
            <a:r>
              <a:rPr lang="en-US" sz="2400" i="1" dirty="0" smtClean="0">
                <a:latin typeface="Arial" panose="020B0604020202020204" pitchFamily="34" charset="0"/>
                <a:cs typeface="Arial" panose="020B0604020202020204" pitchFamily="34" charset="0"/>
              </a:rPr>
              <a:t> </a:t>
            </a:r>
          </a:p>
          <a:p>
            <a:pPr marL="0" indent="0">
              <a:buNone/>
            </a:pPr>
            <a:endParaRPr lang="en-US" sz="2400" dirty="0">
              <a:latin typeface="Arial" panose="020B0604020202020204" pitchFamily="34" charset="0"/>
              <a:cs typeface="Arial" panose="020B0604020202020204" pitchFamily="34" charset="0"/>
            </a:endParaRPr>
          </a:p>
          <a:p>
            <a:pPr marL="0" indent="0">
              <a:buNone/>
            </a:pPr>
            <a:endParaRPr lang="en-US" sz="2400" dirty="0" smtClean="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1071647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22238"/>
            <a:ext cx="8229600" cy="639762"/>
          </a:xfrm>
        </p:spPr>
        <p:txBody>
          <a:bodyPr>
            <a:noAutofit/>
          </a:bodyPr>
          <a:lstStyle/>
          <a:p>
            <a:pPr algn="l"/>
            <a:r>
              <a:rPr lang="en-US" sz="3600" b="1" dirty="0" smtClean="0">
                <a:solidFill>
                  <a:schemeClr val="bg1"/>
                </a:solidFill>
                <a:latin typeface="Arial" panose="020B0604020202020204" pitchFamily="34" charset="0"/>
                <a:cs typeface="Arial" panose="020B0604020202020204" pitchFamily="34" charset="0"/>
              </a:rPr>
              <a:t>Designing with a Grid in Mind</a:t>
            </a:r>
            <a:endParaRPr lang="en-US" sz="3600" b="1" dirty="0">
              <a:solidFill>
                <a:schemeClr val="bg1"/>
              </a:solidFill>
              <a:latin typeface="Arial" panose="020B0604020202020204" pitchFamily="34" charset="0"/>
              <a:cs typeface="Arial" panose="020B0604020202020204" pitchFamily="34" charset="0"/>
            </a:endParaRPr>
          </a:p>
        </p:txBody>
      </p:sp>
      <p:sp>
        <p:nvSpPr>
          <p:cNvPr id="6" name="Flowchart: Process 5"/>
          <p:cNvSpPr/>
          <p:nvPr/>
        </p:nvSpPr>
        <p:spPr>
          <a:xfrm>
            <a:off x="-13855" y="838200"/>
            <a:ext cx="9144000" cy="5791201"/>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38999" y="6294884"/>
            <a:ext cx="1891145" cy="310951"/>
          </a:xfrm>
          <a:prstGeom prst="rect">
            <a:avLst/>
          </a:prstGeom>
        </p:spPr>
      </p:pic>
      <p:pic>
        <p:nvPicPr>
          <p:cNvPr id="2052" name="Picture 4" descr="https://cdn.tutsplus.com/webdesign/uploads/legacy/tuts/341_wf/wireframe-bar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990600"/>
            <a:ext cx="6827519" cy="4800600"/>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2"/>
          <p:cNvSpPr>
            <a:spLocks noGrp="1"/>
          </p:cNvSpPr>
          <p:nvPr>
            <p:ph idx="1"/>
          </p:nvPr>
        </p:nvSpPr>
        <p:spPr>
          <a:xfrm>
            <a:off x="457200" y="5867400"/>
            <a:ext cx="8229600" cy="762000"/>
          </a:xfrm>
        </p:spPr>
        <p:txBody>
          <a:bodyPr>
            <a:normAutofit/>
          </a:bodyPr>
          <a:lstStyle/>
          <a:p>
            <a:r>
              <a:rPr lang="en-US" sz="2400" dirty="0" smtClean="0">
                <a:latin typeface="Arial" panose="020B0604020202020204" pitchFamily="34" charset="0"/>
                <a:cs typeface="Arial" panose="020B0604020202020204" pitchFamily="34" charset="0"/>
              </a:rPr>
              <a:t>Grids serve to align elements aesthetically. </a:t>
            </a:r>
            <a:endParaRPr 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3845407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22238"/>
            <a:ext cx="8229600" cy="639762"/>
          </a:xfrm>
        </p:spPr>
        <p:txBody>
          <a:bodyPr>
            <a:noAutofit/>
          </a:bodyPr>
          <a:lstStyle/>
          <a:p>
            <a:pPr algn="l"/>
            <a:r>
              <a:rPr lang="en-US" sz="3600" b="1" dirty="0" smtClean="0">
                <a:solidFill>
                  <a:schemeClr val="bg1"/>
                </a:solidFill>
                <a:latin typeface="Arial" panose="020B0604020202020204" pitchFamily="34" charset="0"/>
                <a:cs typeface="Arial" panose="020B0604020202020204" pitchFamily="34" charset="0"/>
              </a:rPr>
              <a:t>Facebook’s Grid</a:t>
            </a:r>
            <a:endParaRPr lang="en-US" sz="3600" b="1" dirty="0">
              <a:solidFill>
                <a:schemeClr val="bg1"/>
              </a:solidFill>
              <a:latin typeface="Arial" panose="020B0604020202020204" pitchFamily="34" charset="0"/>
              <a:cs typeface="Arial" panose="020B0604020202020204" pitchFamily="34" charset="0"/>
            </a:endParaRPr>
          </a:p>
        </p:txBody>
      </p:sp>
      <p:sp>
        <p:nvSpPr>
          <p:cNvPr id="6" name="Flowchart: Process 5"/>
          <p:cNvSpPr/>
          <p:nvPr/>
        </p:nvSpPr>
        <p:spPr>
          <a:xfrm>
            <a:off x="-13855" y="838200"/>
            <a:ext cx="9144000" cy="5791201"/>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38999" y="6294884"/>
            <a:ext cx="1891145" cy="310951"/>
          </a:xfrm>
          <a:prstGeom prst="rect">
            <a:avLst/>
          </a:prstGeom>
        </p:spPr>
      </p:pic>
      <p:pic>
        <p:nvPicPr>
          <p:cNvPr id="19458" name="Picture 2" descr="12 Column Examp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5575" y="-136525"/>
            <a:ext cx="4381500" cy="9525"/>
          </a:xfrm>
          <a:prstGeom prst="rect">
            <a:avLst/>
          </a:prstGeom>
          <a:noFill/>
          <a:extLst>
            <a:ext uri="{909E8E84-426E-40DD-AFC4-6F175D3DCCD1}">
              <a14:hiddenFill xmlns:a14="http://schemas.microsoft.com/office/drawing/2010/main">
                <a:solidFill>
                  <a:srgbClr val="FFFFFF"/>
                </a:solidFill>
              </a14:hiddenFill>
            </a:ext>
          </a:extLst>
        </p:spPr>
      </p:pic>
      <p:pic>
        <p:nvPicPr>
          <p:cNvPr id="3481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0" y="927720"/>
            <a:ext cx="6110120" cy="56121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Content Placeholder 2"/>
          <p:cNvSpPr>
            <a:spLocks noGrp="1"/>
          </p:cNvSpPr>
          <p:nvPr>
            <p:ph idx="1"/>
          </p:nvPr>
        </p:nvSpPr>
        <p:spPr>
          <a:xfrm>
            <a:off x="6491120" y="1295400"/>
            <a:ext cx="2500480" cy="4525963"/>
          </a:xfrm>
        </p:spPr>
        <p:txBody>
          <a:bodyPr>
            <a:normAutofit/>
          </a:bodyPr>
          <a:lstStyle/>
          <a:p>
            <a:pPr marL="0" indent="0">
              <a:buNone/>
            </a:pPr>
            <a:r>
              <a:rPr lang="en-US" sz="2200" dirty="0" smtClean="0">
                <a:latin typeface="Arial" panose="020B0604020202020204" pitchFamily="34" charset="0"/>
                <a:cs typeface="Arial" panose="020B0604020202020204" pitchFamily="34" charset="0"/>
              </a:rPr>
              <a:t>Facebook is a perfect example of a website where the “grid-layout” is obvious. </a:t>
            </a:r>
          </a:p>
          <a:p>
            <a:pPr marL="0" indent="0">
              <a:buNone/>
            </a:pPr>
            <a:endParaRPr lang="en-US" sz="2200" dirty="0">
              <a:latin typeface="Arial" panose="020B0604020202020204" pitchFamily="34" charset="0"/>
              <a:cs typeface="Arial" panose="020B0604020202020204" pitchFamily="34" charset="0"/>
            </a:endParaRPr>
          </a:p>
          <a:p>
            <a:pPr marL="0" indent="0">
              <a:buNone/>
            </a:pPr>
            <a:r>
              <a:rPr lang="en-US" sz="2200" dirty="0" smtClean="0">
                <a:latin typeface="Arial" panose="020B0604020202020204" pitchFamily="34" charset="0"/>
                <a:cs typeface="Arial" panose="020B0604020202020204" pitchFamily="34" charset="0"/>
              </a:rPr>
              <a:t>Grids make it easy to have content (text, images, and regions) align aesthetically.</a:t>
            </a:r>
          </a:p>
        </p:txBody>
      </p:sp>
    </p:spTree>
    <p:extLst>
      <p:ext uri="{BB962C8B-B14F-4D97-AF65-F5344CB8AC3E}">
        <p14:creationId xmlns:p14="http://schemas.microsoft.com/office/powerpoint/2010/main" val="197420691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22238"/>
            <a:ext cx="8229600" cy="639762"/>
          </a:xfrm>
        </p:spPr>
        <p:txBody>
          <a:bodyPr>
            <a:noAutofit/>
          </a:bodyPr>
          <a:lstStyle/>
          <a:p>
            <a:pPr algn="l"/>
            <a:r>
              <a:rPr lang="en-US" sz="3600" b="1" dirty="0" smtClean="0">
                <a:solidFill>
                  <a:schemeClr val="bg1"/>
                </a:solidFill>
                <a:latin typeface="Arial" panose="020B0604020202020204" pitchFamily="34" charset="0"/>
                <a:cs typeface="Arial" panose="020B0604020202020204" pitchFamily="34" charset="0"/>
              </a:rPr>
              <a:t>A More Complex Grid…</a:t>
            </a:r>
            <a:endParaRPr lang="en-US" sz="3600" b="1" dirty="0">
              <a:solidFill>
                <a:schemeClr val="bg1"/>
              </a:solidFill>
              <a:latin typeface="Arial" panose="020B0604020202020204" pitchFamily="34" charset="0"/>
              <a:cs typeface="Arial" panose="020B0604020202020204" pitchFamily="34" charset="0"/>
            </a:endParaRPr>
          </a:p>
        </p:txBody>
      </p:sp>
      <p:sp>
        <p:nvSpPr>
          <p:cNvPr id="6" name="Flowchart: Process 5"/>
          <p:cNvSpPr/>
          <p:nvPr/>
        </p:nvSpPr>
        <p:spPr>
          <a:xfrm>
            <a:off x="-13855" y="838200"/>
            <a:ext cx="9144000" cy="5791201"/>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38999" y="6294884"/>
            <a:ext cx="1891145" cy="310951"/>
          </a:xfrm>
          <a:prstGeom prst="rect">
            <a:avLst/>
          </a:prstGeom>
        </p:spPr>
      </p:pic>
      <p:pic>
        <p:nvPicPr>
          <p:cNvPr id="19458" name="Picture 2" descr="12 Column Examp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5575" y="-136525"/>
            <a:ext cx="4381500" cy="9525"/>
          </a:xfrm>
          <a:prstGeom prst="rect">
            <a:avLst/>
          </a:prstGeom>
          <a:noFill/>
          <a:extLst>
            <a:ext uri="{909E8E84-426E-40DD-AFC4-6F175D3DCCD1}">
              <a14:hiddenFill xmlns:a14="http://schemas.microsoft.com/office/drawing/2010/main">
                <a:solidFill>
                  <a:srgbClr val="FFFFFF"/>
                </a:solidFill>
              </a14:hiddenFill>
            </a:ext>
          </a:extLst>
        </p:spPr>
      </p:pic>
      <p:pic>
        <p:nvPicPr>
          <p:cNvPr id="19465" name="Picture 9" descr="http://eyelearn.org/ma-stu-gallery/gridEssay-2013/aimee/images/gu-grid.png"/>
          <p:cNvPicPr>
            <a:picLocks noChangeAspect="1" noChangeArrowheads="1"/>
          </p:cNvPicPr>
          <p:nvPr/>
        </p:nvPicPr>
        <p:blipFill rotWithShape="1">
          <a:blip r:embed="rId4">
            <a:extLst>
              <a:ext uri="{28A0092B-C50C-407E-A947-70E740481C1C}">
                <a14:useLocalDpi xmlns:a14="http://schemas.microsoft.com/office/drawing/2010/main" val="0"/>
              </a:ext>
            </a:extLst>
          </a:blip>
          <a:srcRect l="10693" r="10674"/>
          <a:stretch/>
        </p:blipFill>
        <p:spPr bwMode="auto">
          <a:xfrm>
            <a:off x="779766" y="914400"/>
            <a:ext cx="7578529" cy="53049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411953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22238"/>
            <a:ext cx="8229600" cy="639762"/>
          </a:xfrm>
        </p:spPr>
        <p:txBody>
          <a:bodyPr>
            <a:noAutofit/>
          </a:bodyPr>
          <a:lstStyle/>
          <a:p>
            <a:pPr algn="l"/>
            <a:r>
              <a:rPr lang="en-US" sz="3600" b="1" dirty="0" smtClean="0">
                <a:solidFill>
                  <a:schemeClr val="bg1"/>
                </a:solidFill>
                <a:latin typeface="Arial" panose="020B0604020202020204" pitchFamily="34" charset="0"/>
                <a:cs typeface="Arial" panose="020B0604020202020204" pitchFamily="34" charset="0"/>
              </a:rPr>
              <a:t>A More Complex Grid…</a:t>
            </a:r>
            <a:endParaRPr lang="en-US" sz="3600" b="1" dirty="0">
              <a:solidFill>
                <a:schemeClr val="bg1"/>
              </a:solidFill>
              <a:latin typeface="Arial" panose="020B0604020202020204" pitchFamily="34" charset="0"/>
              <a:cs typeface="Arial" panose="020B0604020202020204" pitchFamily="34" charset="0"/>
            </a:endParaRPr>
          </a:p>
        </p:txBody>
      </p:sp>
      <p:sp>
        <p:nvSpPr>
          <p:cNvPr id="6" name="Flowchart: Process 5"/>
          <p:cNvSpPr/>
          <p:nvPr/>
        </p:nvSpPr>
        <p:spPr>
          <a:xfrm>
            <a:off x="-13855" y="838200"/>
            <a:ext cx="9144000" cy="5791201"/>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38999" y="6294884"/>
            <a:ext cx="1891145" cy="310951"/>
          </a:xfrm>
          <a:prstGeom prst="rect">
            <a:avLst/>
          </a:prstGeom>
        </p:spPr>
      </p:pic>
      <p:pic>
        <p:nvPicPr>
          <p:cNvPr id="19458" name="Picture 2" descr="12 Column Examp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5575" y="-136525"/>
            <a:ext cx="4381500" cy="952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ttp://1.bp.blogspot.com/-MApmsFuowRg/U4b9KpiOLbI/AAAAAAAAAh4/pDVukrQsJ_Y/s1600/cnn.png"/>
          <p:cNvPicPr>
            <a:picLocks noChangeAspect="1" noChangeArrowheads="1"/>
          </p:cNvPicPr>
          <p:nvPr/>
        </p:nvPicPr>
        <p:blipFill rotWithShape="1">
          <a:blip r:embed="rId4">
            <a:extLst>
              <a:ext uri="{28A0092B-C50C-407E-A947-70E740481C1C}">
                <a14:useLocalDpi xmlns:a14="http://schemas.microsoft.com/office/drawing/2010/main" val="0"/>
              </a:ext>
            </a:extLst>
          </a:blip>
          <a:srcRect l="10542" r="10523"/>
          <a:stretch/>
        </p:blipFill>
        <p:spPr bwMode="auto">
          <a:xfrm>
            <a:off x="305254" y="990600"/>
            <a:ext cx="8610146" cy="52719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614317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22238"/>
            <a:ext cx="8229600" cy="639762"/>
          </a:xfrm>
        </p:spPr>
        <p:txBody>
          <a:bodyPr>
            <a:noAutofit/>
          </a:bodyPr>
          <a:lstStyle/>
          <a:p>
            <a:pPr algn="l"/>
            <a:r>
              <a:rPr lang="en-US" sz="3600" b="1" dirty="0" smtClean="0">
                <a:solidFill>
                  <a:schemeClr val="bg1"/>
                </a:solidFill>
                <a:latin typeface="Arial" panose="020B0604020202020204" pitchFamily="34" charset="0"/>
                <a:cs typeface="Arial" panose="020B0604020202020204" pitchFamily="34" charset="0"/>
              </a:rPr>
              <a:t>Tools for Sketch / Grid Creation</a:t>
            </a:r>
            <a:endParaRPr lang="en-US" sz="3600" b="1" dirty="0">
              <a:solidFill>
                <a:schemeClr val="bg1"/>
              </a:solidFill>
              <a:latin typeface="Arial" panose="020B0604020202020204" pitchFamily="34" charset="0"/>
              <a:cs typeface="Arial" panose="020B0604020202020204" pitchFamily="34" charset="0"/>
            </a:endParaRPr>
          </a:p>
        </p:txBody>
      </p:sp>
      <p:sp>
        <p:nvSpPr>
          <p:cNvPr id="6" name="Flowchart: Process 5"/>
          <p:cNvSpPr/>
          <p:nvPr/>
        </p:nvSpPr>
        <p:spPr>
          <a:xfrm>
            <a:off x="-13855" y="838200"/>
            <a:ext cx="9144000" cy="5791201"/>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457200" y="1295400"/>
            <a:ext cx="8229600" cy="4525963"/>
          </a:xfrm>
        </p:spPr>
        <p:txBody>
          <a:bodyPr>
            <a:normAutofit fontScale="77500" lnSpcReduction="20000"/>
          </a:bodyPr>
          <a:lstStyle/>
          <a:p>
            <a:pPr marL="0" indent="0">
              <a:buNone/>
            </a:pPr>
            <a:r>
              <a:rPr lang="en-US" b="1" u="sng" dirty="0" err="1" smtClean="0">
                <a:latin typeface="Arial" panose="020B0604020202020204" pitchFamily="34" charset="0"/>
                <a:cs typeface="Arial" panose="020B0604020202020204" pitchFamily="34" charset="0"/>
              </a:rPr>
              <a:t>Wireframing</a:t>
            </a:r>
            <a:r>
              <a:rPr lang="en-US" b="1" u="sng" dirty="0" smtClean="0">
                <a:latin typeface="Arial" panose="020B0604020202020204" pitchFamily="34" charset="0"/>
                <a:cs typeface="Arial" panose="020B0604020202020204" pitchFamily="34" charset="0"/>
              </a:rPr>
              <a:t> Tools:</a:t>
            </a:r>
          </a:p>
          <a:p>
            <a:r>
              <a:rPr lang="en-US" sz="2800" dirty="0" err="1" smtClean="0">
                <a:latin typeface="Arial" panose="020B0604020202020204" pitchFamily="34" charset="0"/>
                <a:cs typeface="Arial" panose="020B0604020202020204" pitchFamily="34" charset="0"/>
              </a:rPr>
              <a:t>Balsamiq</a:t>
            </a:r>
            <a:r>
              <a:rPr lang="en-US" sz="2800" dirty="0" smtClean="0">
                <a:latin typeface="Arial" panose="020B0604020202020204" pitchFamily="34" charset="0"/>
                <a:cs typeface="Arial" panose="020B0604020202020204" pitchFamily="34" charset="0"/>
              </a:rPr>
              <a:t>***: </a:t>
            </a:r>
            <a:r>
              <a:rPr lang="en-US" sz="2800" dirty="0" smtClean="0">
                <a:latin typeface="Arial" panose="020B0604020202020204" pitchFamily="34" charset="0"/>
                <a:cs typeface="Arial" panose="020B0604020202020204" pitchFamily="34" charset="0"/>
                <a:hlinkClick r:id="rId2"/>
              </a:rPr>
              <a:t>https://balsamiq.com/</a:t>
            </a:r>
            <a:r>
              <a:rPr lang="en-US" sz="2800" dirty="0" smtClean="0">
                <a:latin typeface="Arial" panose="020B0604020202020204" pitchFamily="34" charset="0"/>
                <a:cs typeface="Arial" panose="020B0604020202020204" pitchFamily="34" charset="0"/>
              </a:rPr>
              <a:t> </a:t>
            </a:r>
          </a:p>
          <a:p>
            <a:r>
              <a:rPr lang="en-US" sz="2800" dirty="0" err="1" smtClean="0">
                <a:latin typeface="Arial" panose="020B0604020202020204" pitchFamily="34" charset="0"/>
                <a:cs typeface="Arial" panose="020B0604020202020204" pitchFamily="34" charset="0"/>
              </a:rPr>
              <a:t>Framebox</a:t>
            </a:r>
            <a:r>
              <a:rPr lang="en-US" sz="2800" dirty="0" smtClean="0">
                <a:latin typeface="Arial" panose="020B0604020202020204" pitchFamily="34" charset="0"/>
                <a:cs typeface="Arial" panose="020B0604020202020204" pitchFamily="34" charset="0"/>
              </a:rPr>
              <a:t>: </a:t>
            </a:r>
            <a:r>
              <a:rPr lang="en-US" sz="2800" dirty="0" smtClean="0">
                <a:latin typeface="Arial" panose="020B0604020202020204" pitchFamily="34" charset="0"/>
                <a:cs typeface="Arial" panose="020B0604020202020204" pitchFamily="34" charset="0"/>
                <a:hlinkClick r:id="rId3"/>
              </a:rPr>
              <a:t>http://framebox.org/</a:t>
            </a:r>
            <a:r>
              <a:rPr lang="en-US" sz="2800" dirty="0" smtClean="0">
                <a:latin typeface="Arial" panose="020B0604020202020204" pitchFamily="34" charset="0"/>
                <a:cs typeface="Arial" panose="020B0604020202020204" pitchFamily="34" charset="0"/>
              </a:rPr>
              <a:t> </a:t>
            </a:r>
          </a:p>
          <a:p>
            <a:r>
              <a:rPr lang="en-US" sz="2800" dirty="0" smtClean="0">
                <a:latin typeface="Arial" panose="020B0604020202020204" pitchFamily="34" charset="0"/>
                <a:cs typeface="Arial" panose="020B0604020202020204" pitchFamily="34" charset="0"/>
              </a:rPr>
              <a:t>Pen and Paper: Your notebook</a:t>
            </a:r>
          </a:p>
          <a:p>
            <a:endParaRPr lang="en-US" b="1" dirty="0">
              <a:latin typeface="Arial" panose="020B0604020202020204" pitchFamily="34" charset="0"/>
              <a:cs typeface="Arial" panose="020B0604020202020204" pitchFamily="34" charset="0"/>
            </a:endParaRPr>
          </a:p>
          <a:p>
            <a:pPr marL="0" indent="0">
              <a:buNone/>
            </a:pPr>
            <a:r>
              <a:rPr lang="en-US" b="1" u="sng" dirty="0" smtClean="0">
                <a:latin typeface="Arial" panose="020B0604020202020204" pitchFamily="34" charset="0"/>
                <a:cs typeface="Arial" panose="020B0604020202020204" pitchFamily="34" charset="0"/>
              </a:rPr>
              <a:t>Grids for Photoshop / Illustrator:</a:t>
            </a:r>
          </a:p>
          <a:p>
            <a:r>
              <a:rPr lang="en-US" sz="2800" dirty="0" smtClean="0">
                <a:latin typeface="Arial" panose="020B0604020202020204" pitchFamily="34" charset="0"/>
                <a:cs typeface="Arial" panose="020B0604020202020204" pitchFamily="34" charset="0"/>
              </a:rPr>
              <a:t>960 GS: </a:t>
            </a:r>
            <a:r>
              <a:rPr lang="en-US" sz="2800" dirty="0" smtClean="0">
                <a:latin typeface="Arial" panose="020B0604020202020204" pitchFamily="34" charset="0"/>
                <a:cs typeface="Arial" panose="020B0604020202020204" pitchFamily="34" charset="0"/>
                <a:hlinkClick r:id="rId4"/>
              </a:rPr>
              <a:t>http://960.gs/</a:t>
            </a:r>
            <a:endParaRPr lang="en-US" sz="2800" dirty="0" smtClean="0">
              <a:latin typeface="Arial" panose="020B0604020202020204" pitchFamily="34" charset="0"/>
              <a:cs typeface="Arial" panose="020B0604020202020204" pitchFamily="34" charset="0"/>
            </a:endParaRPr>
          </a:p>
          <a:p>
            <a:r>
              <a:rPr lang="en-US" sz="2800" dirty="0" err="1" smtClean="0">
                <a:latin typeface="Arial" panose="020B0604020202020204" pitchFamily="34" charset="0"/>
                <a:cs typeface="Arial" panose="020B0604020202020204" pitchFamily="34" charset="0"/>
              </a:rPr>
              <a:t>GuideGuide</a:t>
            </a:r>
            <a:r>
              <a:rPr lang="en-US" sz="2800" dirty="0" smtClean="0">
                <a:latin typeface="Arial" panose="020B0604020202020204" pitchFamily="34" charset="0"/>
                <a:cs typeface="Arial" panose="020B0604020202020204" pitchFamily="34" charset="0"/>
              </a:rPr>
              <a:t>: </a:t>
            </a:r>
            <a:r>
              <a:rPr lang="en-US" sz="2800" dirty="0" smtClean="0">
                <a:latin typeface="Arial" panose="020B0604020202020204" pitchFamily="34" charset="0"/>
                <a:cs typeface="Arial" panose="020B0604020202020204" pitchFamily="34" charset="0"/>
                <a:hlinkClick r:id="rId3"/>
              </a:rPr>
              <a:t>http://framebox.org/</a:t>
            </a:r>
            <a:r>
              <a:rPr lang="en-US" sz="2800" dirty="0" smtClean="0">
                <a:latin typeface="Arial" panose="020B0604020202020204" pitchFamily="34" charset="0"/>
                <a:cs typeface="Arial" panose="020B0604020202020204" pitchFamily="34" charset="0"/>
              </a:rPr>
              <a:t> </a:t>
            </a:r>
          </a:p>
          <a:p>
            <a:endParaRPr lang="en-US" dirty="0">
              <a:latin typeface="Arial" panose="020B0604020202020204" pitchFamily="34" charset="0"/>
              <a:cs typeface="Arial" panose="020B0604020202020204" pitchFamily="34" charset="0"/>
            </a:endParaRPr>
          </a:p>
          <a:p>
            <a:pPr marL="0" indent="0">
              <a:buNone/>
            </a:pPr>
            <a:r>
              <a:rPr lang="en-US" b="1" u="sng" dirty="0" smtClean="0">
                <a:latin typeface="Arial" panose="020B0604020202020204" pitchFamily="34" charset="0"/>
                <a:cs typeface="Arial" panose="020B0604020202020204" pitchFamily="34" charset="0"/>
              </a:rPr>
              <a:t>Designing with Grids Guides: </a:t>
            </a:r>
          </a:p>
          <a:p>
            <a:r>
              <a:rPr lang="en-US" sz="2400" dirty="0" smtClean="0">
                <a:latin typeface="Arial" panose="020B0604020202020204" pitchFamily="34" charset="0"/>
                <a:cs typeface="Arial" panose="020B0604020202020204" pitchFamily="34" charset="0"/>
              </a:rPr>
              <a:t>960 Grid System Made Easy: </a:t>
            </a:r>
            <a:r>
              <a:rPr lang="en-US" sz="2400" dirty="0" smtClean="0">
                <a:latin typeface="Arial" panose="020B0604020202020204" pitchFamily="34" charset="0"/>
                <a:cs typeface="Arial" panose="020B0604020202020204" pitchFamily="34" charset="0"/>
                <a:hlinkClick r:id="rId5"/>
              </a:rPr>
              <a:t>http://bit.ly/1sjYaFC</a:t>
            </a:r>
            <a:r>
              <a:rPr lang="en-US" sz="2400" dirty="0" smtClean="0">
                <a:latin typeface="Arial" panose="020B0604020202020204" pitchFamily="34" charset="0"/>
                <a:cs typeface="Arial" panose="020B0604020202020204" pitchFamily="34" charset="0"/>
              </a:rPr>
              <a:t> </a:t>
            </a:r>
          </a:p>
          <a:p>
            <a:r>
              <a:rPr lang="en-US" sz="2400" dirty="0" smtClean="0">
                <a:latin typeface="Arial" panose="020B0604020202020204" pitchFamily="34" charset="0"/>
                <a:cs typeface="Arial" panose="020B0604020202020204" pitchFamily="34" charset="0"/>
              </a:rPr>
              <a:t>Design by Grid: </a:t>
            </a:r>
            <a:r>
              <a:rPr lang="en-US" sz="2400" dirty="0" smtClean="0">
                <a:latin typeface="Arial" panose="020B0604020202020204" pitchFamily="34" charset="0"/>
                <a:cs typeface="Arial" panose="020B0604020202020204" pitchFamily="34" charset="0"/>
                <a:hlinkClick r:id="rId6"/>
              </a:rPr>
              <a:t>http://www.designbygrid.com/</a:t>
            </a:r>
            <a:endParaRPr lang="en-US" sz="2400" dirty="0" smtClean="0">
              <a:latin typeface="Arial" panose="020B0604020202020204" pitchFamily="34" charset="0"/>
              <a:cs typeface="Arial" panose="020B0604020202020204" pitchFamily="34" charset="0"/>
            </a:endParaRPr>
          </a:p>
          <a:p>
            <a:r>
              <a:rPr lang="en-US" sz="2400" dirty="0" smtClean="0">
                <a:latin typeface="Arial" panose="020B0604020202020204" pitchFamily="34" charset="0"/>
                <a:cs typeface="Arial" panose="020B0604020202020204" pitchFamily="34" charset="0"/>
              </a:rPr>
              <a:t>Designing with Grid-Based Approach: </a:t>
            </a:r>
            <a:r>
              <a:rPr lang="en-US" sz="2400" dirty="0" smtClean="0">
                <a:latin typeface="Arial" panose="020B0604020202020204" pitchFamily="34" charset="0"/>
                <a:cs typeface="Arial" panose="020B0604020202020204" pitchFamily="34" charset="0"/>
                <a:hlinkClick r:id="rId7"/>
              </a:rPr>
              <a:t>http://bit.ly/1CM4Hzo</a:t>
            </a:r>
            <a:r>
              <a:rPr lang="en-US" sz="2400" dirty="0" smtClean="0">
                <a:latin typeface="Arial" panose="020B0604020202020204" pitchFamily="34" charset="0"/>
                <a:cs typeface="Arial" panose="020B0604020202020204" pitchFamily="34" charset="0"/>
              </a:rPr>
              <a:t> </a:t>
            </a:r>
          </a:p>
          <a:p>
            <a:pPr marL="0" indent="0">
              <a:buNone/>
            </a:pPr>
            <a:endParaRPr lang="en-US" dirty="0" smtClean="0">
              <a:latin typeface="Arial" panose="020B0604020202020204" pitchFamily="34" charset="0"/>
              <a:cs typeface="Arial" panose="020B0604020202020204" pitchFamily="34" charset="0"/>
            </a:endParaRPr>
          </a:p>
        </p:txBody>
      </p:sp>
      <p:pic>
        <p:nvPicPr>
          <p:cNvPr id="7" name="Picture 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238999" y="6294884"/>
            <a:ext cx="1891145" cy="310951"/>
          </a:xfrm>
          <a:prstGeom prst="rect">
            <a:avLst/>
          </a:prstGeom>
        </p:spPr>
      </p:pic>
      <p:pic>
        <p:nvPicPr>
          <p:cNvPr id="18435" name="Picture 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020656" y="1219200"/>
            <a:ext cx="2666144" cy="3200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2101978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lowchart: Process 8"/>
          <p:cNvSpPr/>
          <p:nvPr/>
        </p:nvSpPr>
        <p:spPr>
          <a:xfrm>
            <a:off x="376381" y="3840481"/>
            <a:ext cx="8447810" cy="4571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p:cNvSpPr>
            <a:spLocks noGrp="1"/>
          </p:cNvSpPr>
          <p:nvPr>
            <p:ph type="ctrTitle"/>
          </p:nvPr>
        </p:nvSpPr>
        <p:spPr>
          <a:xfrm>
            <a:off x="322695" y="2376249"/>
            <a:ext cx="8610600" cy="1464232"/>
          </a:xfrm>
        </p:spPr>
        <p:txBody>
          <a:bodyPr>
            <a:normAutofit/>
          </a:bodyPr>
          <a:lstStyle/>
          <a:p>
            <a:pPr algn="l"/>
            <a:r>
              <a:rPr lang="en-US" sz="6000" b="1" i="1" dirty="0" smtClean="0">
                <a:solidFill>
                  <a:schemeClr val="bg1"/>
                </a:solidFill>
                <a:latin typeface="Arial" panose="020B0604020202020204" pitchFamily="34" charset="0"/>
                <a:ea typeface="Roboto" panose="02000000000000000000" pitchFamily="2" charset="0"/>
                <a:cs typeface="Arial" panose="020B0604020202020204" pitchFamily="34" charset="0"/>
              </a:rPr>
              <a:t>Key Bootstrap Parts</a:t>
            </a:r>
            <a:endParaRPr lang="en-US" sz="6000" b="1" i="1"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253119537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22238"/>
            <a:ext cx="8229600" cy="639762"/>
          </a:xfrm>
        </p:spPr>
        <p:txBody>
          <a:bodyPr>
            <a:noAutofit/>
          </a:bodyPr>
          <a:lstStyle/>
          <a:p>
            <a:pPr algn="l"/>
            <a:r>
              <a:rPr lang="en-US" sz="3600" b="1" dirty="0" smtClean="0">
                <a:solidFill>
                  <a:schemeClr val="bg1"/>
                </a:solidFill>
                <a:latin typeface="Arial" panose="020B0604020202020204" pitchFamily="34" charset="0"/>
                <a:cs typeface="Arial" panose="020B0604020202020204" pitchFamily="34" charset="0"/>
              </a:rPr>
              <a:t>Bootstrap Guide</a:t>
            </a:r>
            <a:endParaRPr lang="en-US" sz="3600" b="1" dirty="0">
              <a:solidFill>
                <a:schemeClr val="bg1"/>
              </a:solidFill>
              <a:latin typeface="Arial" panose="020B0604020202020204" pitchFamily="34" charset="0"/>
              <a:cs typeface="Arial" panose="020B0604020202020204" pitchFamily="34" charset="0"/>
            </a:endParaRPr>
          </a:p>
        </p:txBody>
      </p:sp>
      <p:sp>
        <p:nvSpPr>
          <p:cNvPr id="6" name="Flowchart: Process 5"/>
          <p:cNvSpPr/>
          <p:nvPr/>
        </p:nvSpPr>
        <p:spPr>
          <a:xfrm>
            <a:off x="-13855" y="838200"/>
            <a:ext cx="9144000" cy="5791201"/>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38999" y="6294884"/>
            <a:ext cx="1891145" cy="310951"/>
          </a:xfrm>
          <a:prstGeom prst="rect">
            <a:avLst/>
          </a:prstGeom>
        </p:spPr>
      </p:pic>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07523" y="949194"/>
            <a:ext cx="6501244" cy="41562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Content Placeholder 2"/>
          <p:cNvSpPr>
            <a:spLocks noGrp="1"/>
          </p:cNvSpPr>
          <p:nvPr>
            <p:ph idx="1"/>
          </p:nvPr>
        </p:nvSpPr>
        <p:spPr>
          <a:xfrm>
            <a:off x="367145" y="5334000"/>
            <a:ext cx="8382000" cy="2087563"/>
          </a:xfrm>
        </p:spPr>
        <p:txBody>
          <a:bodyPr>
            <a:noAutofit/>
          </a:bodyPr>
          <a:lstStyle/>
          <a:p>
            <a:r>
              <a:rPr lang="en-US" sz="2000" dirty="0" smtClean="0">
                <a:latin typeface="Arial" panose="020B0604020202020204" pitchFamily="34" charset="0"/>
                <a:cs typeface="Arial" panose="020B0604020202020204" pitchFamily="34" charset="0"/>
              </a:rPr>
              <a:t>Bootstrap offers a wide range of components for inclusion in your next web project. Best way to use them is to simply flip through the documentation and incorporate elements as necessary. </a:t>
            </a:r>
          </a:p>
        </p:txBody>
      </p:sp>
    </p:spTree>
    <p:extLst>
      <p:ext uri="{BB962C8B-B14F-4D97-AF65-F5344CB8AC3E}">
        <p14:creationId xmlns:p14="http://schemas.microsoft.com/office/powerpoint/2010/main" val="374163170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22238"/>
            <a:ext cx="8229600" cy="639762"/>
          </a:xfrm>
        </p:spPr>
        <p:txBody>
          <a:bodyPr>
            <a:noAutofit/>
          </a:bodyPr>
          <a:lstStyle/>
          <a:p>
            <a:pPr algn="l"/>
            <a:r>
              <a:rPr lang="en-US" sz="3600" b="1" dirty="0" smtClean="0">
                <a:solidFill>
                  <a:schemeClr val="bg1"/>
                </a:solidFill>
                <a:latin typeface="Arial" panose="020B0604020202020204" pitchFamily="34" charset="0"/>
                <a:cs typeface="Arial" panose="020B0604020202020204" pitchFamily="34" charset="0"/>
              </a:rPr>
              <a:t>Incorporating Bootstrap</a:t>
            </a:r>
            <a:endParaRPr lang="en-US" sz="3600" b="1" dirty="0">
              <a:solidFill>
                <a:schemeClr val="bg1"/>
              </a:solidFill>
              <a:latin typeface="Arial" panose="020B0604020202020204" pitchFamily="34" charset="0"/>
              <a:cs typeface="Arial" panose="020B0604020202020204" pitchFamily="34" charset="0"/>
            </a:endParaRPr>
          </a:p>
        </p:txBody>
      </p:sp>
      <p:sp>
        <p:nvSpPr>
          <p:cNvPr id="6" name="Flowchart: Process 5"/>
          <p:cNvSpPr/>
          <p:nvPr/>
        </p:nvSpPr>
        <p:spPr>
          <a:xfrm>
            <a:off x="-13855" y="838200"/>
            <a:ext cx="9144000" cy="5791201"/>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38999" y="6294884"/>
            <a:ext cx="1891145" cy="310951"/>
          </a:xfrm>
          <a:prstGeom prst="rect">
            <a:avLst/>
          </a:prstGeom>
        </p:spPr>
      </p:pic>
      <p:sp>
        <p:nvSpPr>
          <p:cNvPr id="10" name="Content Placeholder 2"/>
          <p:cNvSpPr>
            <a:spLocks noGrp="1"/>
          </p:cNvSpPr>
          <p:nvPr>
            <p:ph idx="1"/>
          </p:nvPr>
        </p:nvSpPr>
        <p:spPr>
          <a:xfrm>
            <a:off x="367145" y="3352800"/>
            <a:ext cx="8382000" cy="2087563"/>
          </a:xfrm>
        </p:spPr>
        <p:txBody>
          <a:bodyPr>
            <a:noAutofit/>
          </a:bodyPr>
          <a:lstStyle/>
          <a:p>
            <a:pPr marL="0" indent="0">
              <a:buNone/>
            </a:pPr>
            <a:r>
              <a:rPr lang="en-US" sz="2000" dirty="0" smtClean="0">
                <a:latin typeface="Arial" panose="020B0604020202020204" pitchFamily="34" charset="0"/>
                <a:cs typeface="Arial" panose="020B0604020202020204" pitchFamily="34" charset="0"/>
              </a:rPr>
              <a:t>To add Bootstrap styling to your web project simply incorporate the CDN reference in the header section of your HTML.</a:t>
            </a:r>
          </a:p>
          <a:p>
            <a:endParaRPr lang="en-US" sz="2000" dirty="0">
              <a:latin typeface="Arial" panose="020B0604020202020204" pitchFamily="34" charset="0"/>
              <a:cs typeface="Arial" panose="020B0604020202020204" pitchFamily="34" charset="0"/>
            </a:endParaRPr>
          </a:p>
          <a:p>
            <a:pPr marL="0" indent="0">
              <a:buNone/>
            </a:pPr>
            <a:r>
              <a:rPr lang="en-US" sz="2000" b="1" dirty="0" smtClean="0">
                <a:latin typeface="Arial" panose="020B0604020202020204" pitchFamily="34" charset="0"/>
                <a:cs typeface="Arial" panose="020B0604020202020204" pitchFamily="34" charset="0"/>
              </a:rPr>
              <a:t>Example:</a:t>
            </a:r>
          </a:p>
          <a:p>
            <a:pPr marL="0" indent="0">
              <a:buNone/>
            </a:pPr>
            <a:r>
              <a:rPr lang="en-US" sz="1800" dirty="0" smtClean="0">
                <a:latin typeface="Arial" panose="020B0604020202020204" pitchFamily="34" charset="0"/>
                <a:cs typeface="Arial" panose="020B0604020202020204" pitchFamily="34" charset="0"/>
              </a:rPr>
              <a:t>&lt;</a:t>
            </a:r>
            <a:r>
              <a:rPr lang="en-US" sz="1800" dirty="0">
                <a:latin typeface="Arial" panose="020B0604020202020204" pitchFamily="34" charset="0"/>
                <a:cs typeface="Arial" panose="020B0604020202020204" pitchFamily="34" charset="0"/>
              </a:rPr>
              <a:t>link </a:t>
            </a:r>
            <a:r>
              <a:rPr lang="en-US" sz="1800" dirty="0" err="1">
                <a:latin typeface="Arial" panose="020B0604020202020204" pitchFamily="34" charset="0"/>
                <a:cs typeface="Arial" panose="020B0604020202020204" pitchFamily="34" charset="0"/>
              </a:rPr>
              <a:t>rel</a:t>
            </a:r>
            <a:r>
              <a:rPr lang="en-US" sz="1800" dirty="0">
                <a:latin typeface="Arial" panose="020B0604020202020204" pitchFamily="34" charset="0"/>
                <a:cs typeface="Arial" panose="020B0604020202020204" pitchFamily="34" charset="0"/>
              </a:rPr>
              <a:t>="</a:t>
            </a:r>
            <a:r>
              <a:rPr lang="en-US" sz="1800" dirty="0" smtClean="0">
                <a:latin typeface="Arial" panose="020B0604020202020204" pitchFamily="34" charset="0"/>
                <a:cs typeface="Arial" panose="020B0604020202020204" pitchFamily="34" charset="0"/>
              </a:rPr>
              <a:t>stylesheet“ </a:t>
            </a:r>
            <a:r>
              <a:rPr lang="en-US" sz="1800" dirty="0" err="1" smtClean="0">
                <a:latin typeface="Arial" panose="020B0604020202020204" pitchFamily="34" charset="0"/>
                <a:cs typeface="Arial" panose="020B0604020202020204" pitchFamily="34" charset="0"/>
              </a:rPr>
              <a:t>href</a:t>
            </a:r>
            <a:r>
              <a:rPr lang="en-US" sz="1800" dirty="0">
                <a:latin typeface="Arial" panose="020B0604020202020204" pitchFamily="34" charset="0"/>
                <a:cs typeface="Arial" panose="020B0604020202020204" pitchFamily="34" charset="0"/>
              </a:rPr>
              <a:t>="https://</a:t>
            </a:r>
            <a:r>
              <a:rPr lang="en-US" sz="1800" dirty="0" smtClean="0">
                <a:latin typeface="Arial" panose="020B0604020202020204" pitchFamily="34" charset="0"/>
                <a:cs typeface="Arial" panose="020B0604020202020204" pitchFamily="34" charset="0"/>
              </a:rPr>
              <a:t>maxcdn.bootstrapcdn.com/bootstrap/3.3.2/</a:t>
            </a:r>
            <a:r>
              <a:rPr lang="en-US" sz="1800" dirty="0" err="1" smtClean="0">
                <a:latin typeface="Arial" panose="020B0604020202020204" pitchFamily="34" charset="0"/>
                <a:cs typeface="Arial" panose="020B0604020202020204" pitchFamily="34" charset="0"/>
              </a:rPr>
              <a:t>css</a:t>
            </a:r>
            <a:r>
              <a:rPr lang="en-US" sz="1800" dirty="0" smtClean="0">
                <a:latin typeface="Arial" panose="020B0604020202020204" pitchFamily="34" charset="0"/>
                <a:cs typeface="Arial" panose="020B0604020202020204" pitchFamily="34" charset="0"/>
              </a:rPr>
              <a:t>/bootstrap.min.css "&gt; </a:t>
            </a:r>
            <a:r>
              <a:rPr lang="en-US" sz="1800" dirty="0">
                <a:latin typeface="Arial" panose="020B0604020202020204" pitchFamily="34" charset="0"/>
                <a:cs typeface="Arial" panose="020B0604020202020204" pitchFamily="34" charset="0"/>
              </a:rPr>
              <a:t/>
            </a:r>
            <a:br>
              <a:rPr lang="en-US" sz="1800" dirty="0">
                <a:latin typeface="Arial" panose="020B0604020202020204" pitchFamily="34" charset="0"/>
                <a:cs typeface="Arial" panose="020B0604020202020204" pitchFamily="34" charset="0"/>
              </a:rPr>
            </a:br>
            <a:endParaRPr lang="en-US" sz="1800" b="1" dirty="0" smtClean="0">
              <a:latin typeface="Arial" panose="020B0604020202020204" pitchFamily="34" charset="0"/>
              <a:cs typeface="Arial" panose="020B0604020202020204" pitchFamily="34" charset="0"/>
            </a:endParaRPr>
          </a:p>
        </p:txBody>
      </p:sp>
      <p:pic>
        <p:nvPicPr>
          <p:cNvPr id="921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524000"/>
            <a:ext cx="9130144" cy="14382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9870866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22238"/>
            <a:ext cx="8229600" cy="639762"/>
          </a:xfrm>
        </p:spPr>
        <p:txBody>
          <a:bodyPr>
            <a:noAutofit/>
          </a:bodyPr>
          <a:lstStyle/>
          <a:p>
            <a:pPr algn="l"/>
            <a:r>
              <a:rPr lang="en-US" sz="3600" b="1" dirty="0" smtClean="0">
                <a:solidFill>
                  <a:schemeClr val="bg1"/>
                </a:solidFill>
                <a:latin typeface="Arial" panose="020B0604020202020204" pitchFamily="34" charset="0"/>
                <a:cs typeface="Arial" panose="020B0604020202020204" pitchFamily="34" charset="0"/>
              </a:rPr>
              <a:t>Bootstrap Grid System</a:t>
            </a:r>
            <a:endParaRPr lang="en-US" sz="3600" b="1" dirty="0">
              <a:solidFill>
                <a:schemeClr val="bg1"/>
              </a:solidFill>
              <a:latin typeface="Arial" panose="020B0604020202020204" pitchFamily="34" charset="0"/>
              <a:cs typeface="Arial" panose="020B0604020202020204" pitchFamily="34" charset="0"/>
            </a:endParaRPr>
          </a:p>
        </p:txBody>
      </p:sp>
      <p:sp>
        <p:nvSpPr>
          <p:cNvPr id="6" name="Flowchart: Process 5"/>
          <p:cNvSpPr/>
          <p:nvPr/>
        </p:nvSpPr>
        <p:spPr>
          <a:xfrm>
            <a:off x="-13855" y="838200"/>
            <a:ext cx="9144000" cy="5791201"/>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38999" y="6294884"/>
            <a:ext cx="1891145" cy="310951"/>
          </a:xfrm>
          <a:prstGeom prst="rect">
            <a:avLst/>
          </a:prstGeom>
        </p:spPr>
      </p:pic>
      <p:pic>
        <p:nvPicPr>
          <p:cNvPr id="8" name="Picture 2" descr="http://dab1nmslvvntp.cloudfront.net/wp-content/uploads/2013/05/960-12-col-grid.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1150257"/>
            <a:ext cx="5395685" cy="4940424"/>
          </a:xfrm>
          <a:prstGeom prst="rect">
            <a:avLst/>
          </a:prstGeom>
          <a:noFill/>
          <a:extLst>
            <a:ext uri="{909E8E84-426E-40DD-AFC4-6F175D3DCCD1}">
              <a14:hiddenFill xmlns:a14="http://schemas.microsoft.com/office/drawing/2010/main">
                <a:solidFill>
                  <a:srgbClr val="FFFFFF"/>
                </a:solidFill>
              </a14:hiddenFill>
            </a:ext>
          </a:extLst>
        </p:spPr>
      </p:pic>
      <p:sp>
        <p:nvSpPr>
          <p:cNvPr id="10" name="Content Placeholder 2"/>
          <p:cNvSpPr>
            <a:spLocks noGrp="1"/>
          </p:cNvSpPr>
          <p:nvPr>
            <p:ph idx="1"/>
          </p:nvPr>
        </p:nvSpPr>
        <p:spPr>
          <a:xfrm>
            <a:off x="5548085" y="1524000"/>
            <a:ext cx="3443515" cy="4343400"/>
          </a:xfrm>
        </p:spPr>
        <p:txBody>
          <a:bodyPr>
            <a:normAutofit lnSpcReduction="10000"/>
          </a:bodyPr>
          <a:lstStyle/>
          <a:p>
            <a:pPr marL="0" indent="0">
              <a:buNone/>
            </a:pPr>
            <a:r>
              <a:rPr lang="en-US" sz="2200" dirty="0" smtClean="0">
                <a:latin typeface="Arial" panose="020B0604020202020204" pitchFamily="34" charset="0"/>
                <a:cs typeface="Arial" panose="020B0604020202020204" pitchFamily="34" charset="0"/>
              </a:rPr>
              <a:t>Bootstrap lets you organize content based on the “number of columns” a div spans – out of a total 12 columns. </a:t>
            </a:r>
          </a:p>
          <a:p>
            <a:pPr marL="0" indent="0">
              <a:buNone/>
            </a:pPr>
            <a:endParaRPr lang="en-US" sz="2200" dirty="0">
              <a:latin typeface="Arial" panose="020B0604020202020204" pitchFamily="34" charset="0"/>
              <a:cs typeface="Arial" panose="020B0604020202020204" pitchFamily="34" charset="0"/>
            </a:endParaRPr>
          </a:p>
          <a:p>
            <a:pPr marL="0" indent="0">
              <a:buNone/>
            </a:pPr>
            <a:r>
              <a:rPr lang="en-US" sz="2200" b="1" dirty="0" smtClean="0">
                <a:latin typeface="Arial" panose="020B0604020202020204" pitchFamily="34" charset="0"/>
                <a:cs typeface="Arial" panose="020B0604020202020204" pitchFamily="34" charset="0"/>
              </a:rPr>
              <a:t>Example:</a:t>
            </a:r>
          </a:p>
          <a:p>
            <a:pPr marL="0" indent="0">
              <a:buNone/>
            </a:pPr>
            <a:r>
              <a:rPr lang="en-US" sz="2200" dirty="0">
                <a:latin typeface="Arial" panose="020B0604020202020204" pitchFamily="34" charset="0"/>
                <a:cs typeface="Arial" panose="020B0604020202020204" pitchFamily="34" charset="0"/>
              </a:rPr>
              <a:t>&lt;div class="col-md-12</a:t>
            </a:r>
            <a:r>
              <a:rPr lang="en-US" sz="2200" dirty="0" smtClean="0">
                <a:latin typeface="Arial" panose="020B0604020202020204" pitchFamily="34" charset="0"/>
                <a:cs typeface="Arial" panose="020B0604020202020204" pitchFamily="34" charset="0"/>
              </a:rPr>
              <a:t>"&gt;</a:t>
            </a:r>
          </a:p>
          <a:p>
            <a:pPr marL="0" indent="0">
              <a:buNone/>
            </a:pPr>
            <a:r>
              <a:rPr lang="en-US" sz="2200" dirty="0" smtClean="0">
                <a:latin typeface="Arial" panose="020B0604020202020204" pitchFamily="34" charset="0"/>
                <a:cs typeface="Arial" panose="020B0604020202020204" pitchFamily="34" charset="0"/>
              </a:rPr>
              <a:t>(Spans full width)</a:t>
            </a:r>
          </a:p>
          <a:p>
            <a:pPr marL="0" indent="0">
              <a:buNone/>
            </a:pPr>
            <a:endParaRPr lang="en-US" sz="2200" dirty="0">
              <a:latin typeface="Arial" panose="020B0604020202020204" pitchFamily="34" charset="0"/>
              <a:cs typeface="Arial" panose="020B0604020202020204" pitchFamily="34" charset="0"/>
            </a:endParaRPr>
          </a:p>
          <a:p>
            <a:pPr marL="0" indent="0">
              <a:buNone/>
            </a:pPr>
            <a:r>
              <a:rPr lang="en-US" sz="2200" dirty="0">
                <a:latin typeface="Arial" panose="020B0604020202020204" pitchFamily="34" charset="0"/>
                <a:cs typeface="Arial" panose="020B0604020202020204" pitchFamily="34" charset="0"/>
              </a:rPr>
              <a:t>&lt;div class="</a:t>
            </a:r>
            <a:r>
              <a:rPr lang="en-US" sz="2200" dirty="0" smtClean="0">
                <a:latin typeface="Arial" panose="020B0604020202020204" pitchFamily="34" charset="0"/>
                <a:cs typeface="Arial" panose="020B0604020202020204" pitchFamily="34" charset="0"/>
              </a:rPr>
              <a:t>col-md-4"&gt;</a:t>
            </a:r>
            <a:endParaRPr lang="en-US" sz="2200" dirty="0">
              <a:latin typeface="Arial" panose="020B0604020202020204" pitchFamily="34" charset="0"/>
              <a:cs typeface="Arial" panose="020B0604020202020204" pitchFamily="34" charset="0"/>
            </a:endParaRPr>
          </a:p>
          <a:p>
            <a:pPr marL="0" indent="0">
              <a:buNone/>
            </a:pPr>
            <a:r>
              <a:rPr lang="en-US" sz="2200" dirty="0">
                <a:latin typeface="Arial" panose="020B0604020202020204" pitchFamily="34" charset="0"/>
                <a:cs typeface="Arial" panose="020B0604020202020204" pitchFamily="34" charset="0"/>
              </a:rPr>
              <a:t>(Spans </a:t>
            </a:r>
            <a:r>
              <a:rPr lang="en-US" sz="2200" dirty="0" smtClean="0">
                <a:latin typeface="Arial" panose="020B0604020202020204" pitchFamily="34" charset="0"/>
                <a:cs typeface="Arial" panose="020B0604020202020204" pitchFamily="34" charset="0"/>
              </a:rPr>
              <a:t>1/3 of full width)</a:t>
            </a:r>
          </a:p>
          <a:p>
            <a:pPr marL="0" indent="0">
              <a:buNone/>
            </a:pPr>
            <a:endParaRPr lang="en-US" sz="2200" dirty="0">
              <a:latin typeface="Arial" panose="020B0604020202020204" pitchFamily="34" charset="0"/>
              <a:cs typeface="Arial" panose="020B0604020202020204" pitchFamily="34" charset="0"/>
            </a:endParaRPr>
          </a:p>
          <a:p>
            <a:pPr marL="0" indent="0">
              <a:buNone/>
            </a:pPr>
            <a:endParaRPr lang="en-US" sz="2200" dirty="0" smtClean="0">
              <a:latin typeface="Arial" panose="020B0604020202020204" pitchFamily="34" charset="0"/>
              <a:cs typeface="Arial" panose="020B0604020202020204" pitchFamily="34" charset="0"/>
            </a:endParaRPr>
          </a:p>
          <a:p>
            <a:pPr marL="0" indent="0">
              <a:buNone/>
            </a:pPr>
            <a:endParaRPr lang="en-US" sz="2200" dirty="0">
              <a:latin typeface="Arial" panose="020B0604020202020204" pitchFamily="34" charset="0"/>
              <a:cs typeface="Arial" panose="020B0604020202020204" pitchFamily="34" charset="0"/>
            </a:endParaRPr>
          </a:p>
          <a:p>
            <a:pPr marL="0" indent="0">
              <a:buNone/>
            </a:pPr>
            <a:endParaRPr lang="en-US" sz="2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4220224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22238"/>
            <a:ext cx="8229600" cy="639762"/>
          </a:xfrm>
        </p:spPr>
        <p:txBody>
          <a:bodyPr>
            <a:noAutofit/>
          </a:bodyPr>
          <a:lstStyle/>
          <a:p>
            <a:pPr algn="l"/>
            <a:r>
              <a:rPr lang="en-US" sz="3600" b="1" dirty="0" smtClean="0">
                <a:solidFill>
                  <a:schemeClr val="bg1"/>
                </a:solidFill>
                <a:latin typeface="Arial" panose="020B0604020202020204" pitchFamily="34" charset="0"/>
                <a:cs typeface="Arial" panose="020B0604020202020204" pitchFamily="34" charset="0"/>
              </a:rPr>
              <a:t>Learning is Frustrating</a:t>
            </a:r>
            <a:endParaRPr lang="en-US" sz="3600" b="1" dirty="0">
              <a:solidFill>
                <a:schemeClr val="bg1"/>
              </a:solidFill>
              <a:latin typeface="Arial" panose="020B0604020202020204" pitchFamily="34" charset="0"/>
              <a:cs typeface="Arial" panose="020B0604020202020204" pitchFamily="34" charset="0"/>
            </a:endParaRPr>
          </a:p>
        </p:txBody>
      </p:sp>
      <p:sp>
        <p:nvSpPr>
          <p:cNvPr id="6" name="Flowchart: Process 5"/>
          <p:cNvSpPr/>
          <p:nvPr/>
        </p:nvSpPr>
        <p:spPr>
          <a:xfrm>
            <a:off x="-13855" y="838200"/>
            <a:ext cx="9144000" cy="5791201"/>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443345" y="1143000"/>
            <a:ext cx="8229600" cy="4525963"/>
          </a:xfrm>
        </p:spPr>
        <p:txBody>
          <a:bodyPr>
            <a:noAutofit/>
          </a:bodyPr>
          <a:lstStyle/>
          <a:p>
            <a:pPr marL="0" indent="0">
              <a:buNone/>
            </a:pPr>
            <a:r>
              <a:rPr lang="en-US" sz="2400" dirty="0" smtClean="0">
                <a:latin typeface="Arial" panose="020B0604020202020204" pitchFamily="34" charset="0"/>
                <a:cs typeface="Arial" panose="020B0604020202020204" pitchFamily="34" charset="0"/>
              </a:rPr>
              <a:t>“You </a:t>
            </a:r>
            <a:r>
              <a:rPr lang="en-US" sz="2400" dirty="0">
                <a:latin typeface="Arial" panose="020B0604020202020204" pitchFamily="34" charset="0"/>
                <a:cs typeface="Arial" panose="020B0604020202020204" pitchFamily="34" charset="0"/>
              </a:rPr>
              <a:t>can’t tell whether you’re learning something when you’re learning it—in fact, </a:t>
            </a:r>
            <a:r>
              <a:rPr lang="en-US" sz="2400" b="1" u="sng" dirty="0">
                <a:latin typeface="Arial" panose="020B0604020202020204" pitchFamily="34" charset="0"/>
                <a:cs typeface="Arial" panose="020B0604020202020204" pitchFamily="34" charset="0"/>
              </a:rPr>
              <a:t>learning feels a lot more like frustration</a:t>
            </a:r>
            <a:r>
              <a:rPr lang="en-US" sz="2400" b="1" u="sng" dirty="0" smtClean="0">
                <a:latin typeface="Arial" panose="020B0604020202020204" pitchFamily="34" charset="0"/>
                <a:cs typeface="Arial" panose="020B0604020202020204" pitchFamily="34" charset="0"/>
              </a:rPr>
              <a:t>.</a:t>
            </a:r>
          </a:p>
          <a:p>
            <a:pPr marL="0" indent="0">
              <a:buNone/>
            </a:pPr>
            <a:endParaRPr lang="en-US" sz="2400" dirty="0">
              <a:latin typeface="Arial" panose="020B0604020202020204" pitchFamily="34" charset="0"/>
              <a:cs typeface="Arial" panose="020B0604020202020204" pitchFamily="34" charset="0"/>
            </a:endParaRPr>
          </a:p>
          <a:p>
            <a:pPr marL="0" indent="0">
              <a:buNone/>
            </a:pPr>
            <a:r>
              <a:rPr lang="en-US" sz="2400" dirty="0" smtClean="0">
                <a:latin typeface="Arial" panose="020B0604020202020204" pitchFamily="34" charset="0"/>
                <a:cs typeface="Arial" panose="020B0604020202020204" pitchFamily="34" charset="0"/>
              </a:rPr>
              <a:t>What </a:t>
            </a:r>
            <a:r>
              <a:rPr lang="en-US" sz="2400" dirty="0">
                <a:latin typeface="Arial" panose="020B0604020202020204" pitchFamily="34" charset="0"/>
                <a:cs typeface="Arial" panose="020B0604020202020204" pitchFamily="34" charset="0"/>
              </a:rPr>
              <a:t>I’ve learned is that during this period of frustration is actually when people improve the most, and their improvements are usually obvious to an outsider. If you feel frustrated while trying to understand </a:t>
            </a:r>
            <a:r>
              <a:rPr lang="en-US" sz="2400" dirty="0" smtClean="0">
                <a:latin typeface="Arial" panose="020B0604020202020204" pitchFamily="34" charset="0"/>
                <a:cs typeface="Arial" panose="020B0604020202020204" pitchFamily="34" charset="0"/>
              </a:rPr>
              <a:t>new </a:t>
            </a:r>
            <a:r>
              <a:rPr lang="en-US" sz="2400" dirty="0">
                <a:latin typeface="Arial" panose="020B0604020202020204" pitchFamily="34" charset="0"/>
                <a:cs typeface="Arial" panose="020B0604020202020204" pitchFamily="34" charset="0"/>
              </a:rPr>
              <a:t>concepts, try to remember that it might not feel like it, but you’re probably rapidly expanding your knowledge</a:t>
            </a:r>
            <a:r>
              <a:rPr lang="en-US" sz="2400" dirty="0" smtClean="0">
                <a:latin typeface="Arial" panose="020B0604020202020204" pitchFamily="34" charset="0"/>
                <a:cs typeface="Arial" panose="020B0604020202020204" pitchFamily="34" charset="0"/>
              </a:rPr>
              <a:t>.”</a:t>
            </a:r>
          </a:p>
          <a:p>
            <a:pPr marL="0" indent="0">
              <a:buNone/>
            </a:pPr>
            <a:endParaRPr lang="en-US" sz="2400" dirty="0">
              <a:latin typeface="Arial" panose="020B0604020202020204" pitchFamily="34" charset="0"/>
              <a:cs typeface="Arial" panose="020B0604020202020204" pitchFamily="34" charset="0"/>
            </a:endParaRPr>
          </a:p>
          <a:p>
            <a:pPr marL="0" indent="0">
              <a:buNone/>
            </a:pPr>
            <a:r>
              <a:rPr lang="en-US" sz="1800" i="1" dirty="0" smtClean="0">
                <a:latin typeface="Arial" panose="020B0604020202020204" pitchFamily="34" charset="0"/>
                <a:cs typeface="Arial" panose="020B0604020202020204" pitchFamily="34" charset="0"/>
              </a:rPr>
              <a:t>Phillip Dickey, Author of Write Modern Web Apps with the MEAN Stack: Mongo, Express, </a:t>
            </a:r>
            <a:r>
              <a:rPr lang="en-US" sz="1800" i="1" dirty="0" err="1" smtClean="0">
                <a:latin typeface="Arial" panose="020B0604020202020204" pitchFamily="34" charset="0"/>
                <a:cs typeface="Arial" panose="020B0604020202020204" pitchFamily="34" charset="0"/>
              </a:rPr>
              <a:t>AngularJS</a:t>
            </a:r>
            <a:r>
              <a:rPr lang="en-US" sz="1800" i="1" dirty="0" smtClean="0">
                <a:latin typeface="Arial" panose="020B0604020202020204" pitchFamily="34" charset="0"/>
                <a:cs typeface="Arial" panose="020B0604020202020204" pitchFamily="34" charset="0"/>
              </a:rPr>
              <a:t>, and Node.JS</a:t>
            </a:r>
            <a:endParaRPr lang="en-US" sz="1800" i="1" dirty="0">
              <a:latin typeface="Arial" panose="020B0604020202020204" pitchFamily="34" charset="0"/>
              <a:cs typeface="Arial" panose="020B0604020202020204"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38999" y="6294884"/>
            <a:ext cx="1891145" cy="310951"/>
          </a:xfrm>
          <a:prstGeom prst="rect">
            <a:avLst/>
          </a:prstGeom>
        </p:spPr>
      </p:pic>
    </p:spTree>
    <p:extLst>
      <p:ext uri="{BB962C8B-B14F-4D97-AF65-F5344CB8AC3E}">
        <p14:creationId xmlns:p14="http://schemas.microsoft.com/office/powerpoint/2010/main" val="351359103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22238"/>
            <a:ext cx="8229600" cy="639762"/>
          </a:xfrm>
        </p:spPr>
        <p:txBody>
          <a:bodyPr>
            <a:noAutofit/>
          </a:bodyPr>
          <a:lstStyle/>
          <a:p>
            <a:pPr algn="l"/>
            <a:r>
              <a:rPr lang="en-US" sz="3600" b="1" dirty="0" smtClean="0">
                <a:solidFill>
                  <a:schemeClr val="bg1"/>
                </a:solidFill>
                <a:latin typeface="Arial" panose="020B0604020202020204" pitchFamily="34" charset="0"/>
                <a:cs typeface="Arial" panose="020B0604020202020204" pitchFamily="34" charset="0"/>
              </a:rPr>
              <a:t>Bootstrap Typography</a:t>
            </a:r>
            <a:endParaRPr lang="en-US" sz="3600" b="1" dirty="0">
              <a:solidFill>
                <a:schemeClr val="bg1"/>
              </a:solidFill>
              <a:latin typeface="Arial" panose="020B0604020202020204" pitchFamily="34" charset="0"/>
              <a:cs typeface="Arial" panose="020B0604020202020204" pitchFamily="34" charset="0"/>
            </a:endParaRPr>
          </a:p>
        </p:txBody>
      </p:sp>
      <p:sp>
        <p:nvSpPr>
          <p:cNvPr id="6" name="Flowchart: Process 5"/>
          <p:cNvSpPr/>
          <p:nvPr/>
        </p:nvSpPr>
        <p:spPr>
          <a:xfrm>
            <a:off x="-13855" y="838200"/>
            <a:ext cx="9144000" cy="5791201"/>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38999" y="6294884"/>
            <a:ext cx="1891145" cy="310951"/>
          </a:xfrm>
          <a:prstGeom prst="rect">
            <a:avLst/>
          </a:prstGeom>
        </p:spPr>
      </p:pic>
      <p:sp>
        <p:nvSpPr>
          <p:cNvPr id="10" name="Content Placeholder 2"/>
          <p:cNvSpPr>
            <a:spLocks noGrp="1"/>
          </p:cNvSpPr>
          <p:nvPr>
            <p:ph idx="1"/>
          </p:nvPr>
        </p:nvSpPr>
        <p:spPr>
          <a:xfrm>
            <a:off x="367145" y="4953000"/>
            <a:ext cx="8382000" cy="2087563"/>
          </a:xfrm>
        </p:spPr>
        <p:txBody>
          <a:bodyPr>
            <a:noAutofit/>
          </a:bodyPr>
          <a:lstStyle/>
          <a:p>
            <a:r>
              <a:rPr lang="en-US" sz="2000" dirty="0" smtClean="0">
                <a:latin typeface="Arial" panose="020B0604020202020204" pitchFamily="34" charset="0"/>
                <a:cs typeface="Arial" panose="020B0604020202020204" pitchFamily="34" charset="0"/>
              </a:rPr>
              <a:t>By default, Bootstrap offers nice looking fonts / size ratios of headers and paragraphs. These come without you needing to do anything!</a:t>
            </a:r>
          </a:p>
          <a:p>
            <a:endParaRPr lang="en-US" sz="2000" dirty="0" smtClean="0">
              <a:latin typeface="Arial" panose="020B0604020202020204" pitchFamily="34" charset="0"/>
              <a:cs typeface="Arial" panose="020B0604020202020204" pitchFamily="34" charset="0"/>
            </a:endParaRPr>
          </a:p>
          <a:p>
            <a:r>
              <a:rPr lang="en-US" sz="2000" dirty="0" smtClean="0">
                <a:latin typeface="Arial" panose="020B0604020202020204" pitchFamily="34" charset="0"/>
                <a:cs typeface="Arial" panose="020B0604020202020204" pitchFamily="34" charset="0"/>
              </a:rPr>
              <a:t>&lt;p&gt;&lt;/p&gt;, &lt;h1&gt;&lt;/h1&gt;, &lt;h2&gt;&lt;/h2, </a:t>
            </a:r>
            <a:r>
              <a:rPr lang="en-US" sz="2000" dirty="0" err="1" smtClean="0">
                <a:latin typeface="Arial" panose="020B0604020202020204" pitchFamily="34" charset="0"/>
                <a:cs typeface="Arial" panose="020B0604020202020204" pitchFamily="34" charset="0"/>
              </a:rPr>
              <a:t>etc</a:t>
            </a:r>
            <a:endParaRPr lang="en-US" sz="2000" dirty="0" smtClean="0">
              <a:latin typeface="Arial" panose="020B0604020202020204" pitchFamily="34" charset="0"/>
              <a:cs typeface="Arial" panose="020B0604020202020204" pitchFamily="34" charset="0"/>
            </a:endParaRPr>
          </a:p>
        </p:txBody>
      </p:sp>
      <p:pic>
        <p:nvPicPr>
          <p:cNvPr id="6146" name="Picture 2" descr="http://cdn.appstorm.net/web.appstorm.net/files/2011/08/Bootstrap-620x36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6456" y="914400"/>
            <a:ext cx="6815944" cy="39686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574491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22238"/>
            <a:ext cx="8229600" cy="639762"/>
          </a:xfrm>
        </p:spPr>
        <p:txBody>
          <a:bodyPr>
            <a:noAutofit/>
          </a:bodyPr>
          <a:lstStyle/>
          <a:p>
            <a:pPr algn="l"/>
            <a:r>
              <a:rPr lang="en-US" sz="3600" b="1" dirty="0" smtClean="0">
                <a:solidFill>
                  <a:schemeClr val="bg1"/>
                </a:solidFill>
                <a:latin typeface="Arial" panose="020B0604020202020204" pitchFamily="34" charset="0"/>
                <a:cs typeface="Arial" panose="020B0604020202020204" pitchFamily="34" charset="0"/>
              </a:rPr>
              <a:t>Bootstrap Buttons</a:t>
            </a:r>
            <a:endParaRPr lang="en-US" sz="3600" b="1" dirty="0">
              <a:solidFill>
                <a:schemeClr val="bg1"/>
              </a:solidFill>
              <a:latin typeface="Arial" panose="020B0604020202020204" pitchFamily="34" charset="0"/>
              <a:cs typeface="Arial" panose="020B0604020202020204" pitchFamily="34" charset="0"/>
            </a:endParaRPr>
          </a:p>
        </p:txBody>
      </p:sp>
      <p:sp>
        <p:nvSpPr>
          <p:cNvPr id="6" name="Flowchart: Process 5"/>
          <p:cNvSpPr/>
          <p:nvPr/>
        </p:nvSpPr>
        <p:spPr>
          <a:xfrm>
            <a:off x="-13855" y="838200"/>
            <a:ext cx="9144000" cy="5791201"/>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38999" y="6294884"/>
            <a:ext cx="1891145" cy="310951"/>
          </a:xfrm>
          <a:prstGeom prst="rect">
            <a:avLst/>
          </a:prstGeom>
        </p:spPr>
      </p:pic>
      <p:pic>
        <p:nvPicPr>
          <p:cNvPr id="7172" name="Picture 4" descr="http://www.bitrepository.com/wp-content/gallery/bootstrap-3/bootstrap-3-buttons.jpg"/>
          <p:cNvPicPr>
            <a:picLocks noChangeAspect="1" noChangeArrowheads="1"/>
          </p:cNvPicPr>
          <p:nvPr/>
        </p:nvPicPr>
        <p:blipFill rotWithShape="1">
          <a:blip r:embed="rId3">
            <a:extLst>
              <a:ext uri="{28A0092B-C50C-407E-A947-70E740481C1C}">
                <a14:useLocalDpi xmlns:a14="http://schemas.microsoft.com/office/drawing/2010/main" val="0"/>
              </a:ext>
            </a:extLst>
          </a:blip>
          <a:srcRect t="17270" b="-3746"/>
          <a:stretch/>
        </p:blipFill>
        <p:spPr bwMode="auto">
          <a:xfrm>
            <a:off x="430645" y="979714"/>
            <a:ext cx="8255000" cy="3294743"/>
          </a:xfrm>
          <a:prstGeom prst="rect">
            <a:avLst/>
          </a:prstGeom>
          <a:noFill/>
          <a:extLst>
            <a:ext uri="{909E8E84-426E-40DD-AFC4-6F175D3DCCD1}">
              <a14:hiddenFill xmlns:a14="http://schemas.microsoft.com/office/drawing/2010/main">
                <a:solidFill>
                  <a:srgbClr val="FFFFFF"/>
                </a:solidFill>
              </a14:hiddenFill>
            </a:ext>
          </a:extLst>
        </p:spPr>
      </p:pic>
      <p:sp>
        <p:nvSpPr>
          <p:cNvPr id="10" name="Content Placeholder 2"/>
          <p:cNvSpPr>
            <a:spLocks noGrp="1"/>
          </p:cNvSpPr>
          <p:nvPr>
            <p:ph idx="1"/>
          </p:nvPr>
        </p:nvSpPr>
        <p:spPr>
          <a:xfrm>
            <a:off x="367145" y="4419600"/>
            <a:ext cx="8382000" cy="1676400"/>
          </a:xfrm>
        </p:spPr>
        <p:txBody>
          <a:bodyPr>
            <a:noAutofit/>
          </a:bodyPr>
          <a:lstStyle/>
          <a:p>
            <a:pPr marL="0" indent="0">
              <a:buNone/>
            </a:pPr>
            <a:r>
              <a:rPr lang="en-US" sz="2000" dirty="0" smtClean="0">
                <a:latin typeface="Arial" panose="020B0604020202020204" pitchFamily="34" charset="0"/>
                <a:cs typeface="Arial" panose="020B0604020202020204" pitchFamily="34" charset="0"/>
              </a:rPr>
              <a:t>Bootstrap also helps you quickly create buttons of various size/colors</a:t>
            </a:r>
          </a:p>
          <a:p>
            <a:pPr marL="0" indent="0">
              <a:buNone/>
            </a:pPr>
            <a:endParaRPr lang="en-US" sz="2000" dirty="0" smtClean="0">
              <a:latin typeface="Arial" panose="020B0604020202020204" pitchFamily="34" charset="0"/>
              <a:cs typeface="Arial" panose="020B0604020202020204" pitchFamily="34" charset="0"/>
            </a:endParaRPr>
          </a:p>
          <a:p>
            <a:pPr marL="0" indent="0">
              <a:buNone/>
            </a:pPr>
            <a:r>
              <a:rPr lang="en-US" sz="2000" b="1" dirty="0" smtClean="0">
                <a:latin typeface="Arial" panose="020B0604020202020204" pitchFamily="34" charset="0"/>
                <a:cs typeface="Arial" panose="020B0604020202020204" pitchFamily="34" charset="0"/>
              </a:rPr>
              <a:t>Example: </a:t>
            </a:r>
          </a:p>
          <a:p>
            <a:pPr marL="0" indent="0">
              <a:buNone/>
            </a:pPr>
            <a:r>
              <a:rPr lang="en-US" sz="2000" dirty="0" smtClean="0">
                <a:latin typeface="Arial" panose="020B0604020202020204" pitchFamily="34" charset="0"/>
                <a:cs typeface="Arial" panose="020B0604020202020204" pitchFamily="34" charset="0"/>
              </a:rPr>
              <a:t> &lt;button class="</a:t>
            </a:r>
            <a:r>
              <a:rPr lang="en-US" sz="2000" dirty="0" err="1" smtClean="0">
                <a:latin typeface="Arial" panose="020B0604020202020204" pitchFamily="34" charset="0"/>
                <a:cs typeface="Arial" panose="020B0604020202020204" pitchFamily="34" charset="0"/>
              </a:rPr>
              <a:t>btn</a:t>
            </a:r>
            <a:r>
              <a:rPr lang="en-US" sz="2000" dirty="0" smtClean="0">
                <a:latin typeface="Arial" panose="020B0604020202020204" pitchFamily="34" charset="0"/>
                <a:cs typeface="Arial" panose="020B0604020202020204" pitchFamily="34" charset="0"/>
              </a:rPr>
              <a:t> </a:t>
            </a:r>
            <a:r>
              <a:rPr lang="en-US" sz="2000" dirty="0" err="1" smtClean="0">
                <a:latin typeface="Arial" panose="020B0604020202020204" pitchFamily="34" charset="0"/>
                <a:cs typeface="Arial" panose="020B0604020202020204" pitchFamily="34" charset="0"/>
              </a:rPr>
              <a:t>btn</a:t>
            </a:r>
            <a:r>
              <a:rPr lang="en-US" sz="2000" dirty="0" smtClean="0">
                <a:latin typeface="Arial" panose="020B0604020202020204" pitchFamily="34" charset="0"/>
                <a:cs typeface="Arial" panose="020B0604020202020204" pitchFamily="34" charset="0"/>
              </a:rPr>
              <a:t>-default" type="submit"&gt;Button&lt;/button&gt; </a:t>
            </a:r>
          </a:p>
        </p:txBody>
      </p:sp>
    </p:spTree>
    <p:extLst>
      <p:ext uri="{BB962C8B-B14F-4D97-AF65-F5344CB8AC3E}">
        <p14:creationId xmlns:p14="http://schemas.microsoft.com/office/powerpoint/2010/main" val="236582983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22238"/>
            <a:ext cx="8229600" cy="639762"/>
          </a:xfrm>
        </p:spPr>
        <p:txBody>
          <a:bodyPr>
            <a:noAutofit/>
          </a:bodyPr>
          <a:lstStyle/>
          <a:p>
            <a:pPr algn="l"/>
            <a:r>
              <a:rPr lang="en-US" sz="3600" b="1" dirty="0" smtClean="0">
                <a:solidFill>
                  <a:schemeClr val="bg1"/>
                </a:solidFill>
                <a:latin typeface="Arial" panose="020B0604020202020204" pitchFamily="34" charset="0"/>
                <a:cs typeface="Arial" panose="020B0604020202020204" pitchFamily="34" charset="0"/>
              </a:rPr>
              <a:t>Bootstrap </a:t>
            </a:r>
            <a:r>
              <a:rPr lang="en-US" sz="3600" b="1" dirty="0" err="1" smtClean="0">
                <a:solidFill>
                  <a:schemeClr val="bg1"/>
                </a:solidFill>
                <a:latin typeface="Arial" panose="020B0604020202020204" pitchFamily="34" charset="0"/>
                <a:cs typeface="Arial" panose="020B0604020202020204" pitchFamily="34" charset="0"/>
              </a:rPr>
              <a:t>Navbar</a:t>
            </a:r>
            <a:endParaRPr lang="en-US" sz="3600" b="1" dirty="0">
              <a:solidFill>
                <a:schemeClr val="bg1"/>
              </a:solidFill>
              <a:latin typeface="Arial" panose="020B0604020202020204" pitchFamily="34" charset="0"/>
              <a:cs typeface="Arial" panose="020B0604020202020204" pitchFamily="34" charset="0"/>
            </a:endParaRPr>
          </a:p>
        </p:txBody>
      </p:sp>
      <p:sp>
        <p:nvSpPr>
          <p:cNvPr id="6" name="Flowchart: Process 5"/>
          <p:cNvSpPr/>
          <p:nvPr/>
        </p:nvSpPr>
        <p:spPr>
          <a:xfrm>
            <a:off x="-13855" y="838200"/>
            <a:ext cx="9144000" cy="5791201"/>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38999" y="6294884"/>
            <a:ext cx="1891145" cy="310951"/>
          </a:xfrm>
          <a:prstGeom prst="rect">
            <a:avLst/>
          </a:prstGeom>
        </p:spPr>
      </p:pic>
      <p:pic>
        <p:nvPicPr>
          <p:cNvPr id="1126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5251" y="1830724"/>
            <a:ext cx="8205788" cy="43437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270" name="Picture 6"/>
          <p:cNvPicPr>
            <a:picLocks noChangeAspect="1" noChangeArrowheads="1"/>
          </p:cNvPicPr>
          <p:nvPr/>
        </p:nvPicPr>
        <p:blipFill rotWithShape="1">
          <a:blip r:embed="rId4">
            <a:extLst>
              <a:ext uri="{28A0092B-C50C-407E-A947-70E740481C1C}">
                <a14:useLocalDpi xmlns:a14="http://schemas.microsoft.com/office/drawing/2010/main" val="0"/>
              </a:ext>
            </a:extLst>
          </a:blip>
          <a:srcRect r="19124"/>
          <a:stretch/>
        </p:blipFill>
        <p:spPr bwMode="auto">
          <a:xfrm>
            <a:off x="0" y="1066800"/>
            <a:ext cx="9130144" cy="485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9528725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22238"/>
            <a:ext cx="8229600" cy="639762"/>
          </a:xfrm>
        </p:spPr>
        <p:txBody>
          <a:bodyPr>
            <a:noAutofit/>
          </a:bodyPr>
          <a:lstStyle/>
          <a:p>
            <a:pPr algn="l"/>
            <a:r>
              <a:rPr lang="en-US" sz="3600" b="1" dirty="0" smtClean="0">
                <a:solidFill>
                  <a:schemeClr val="bg1"/>
                </a:solidFill>
                <a:latin typeface="Arial" panose="020B0604020202020204" pitchFamily="34" charset="0"/>
                <a:cs typeface="Arial" panose="020B0604020202020204" pitchFamily="34" charset="0"/>
              </a:rPr>
              <a:t>Bootstrap </a:t>
            </a:r>
            <a:r>
              <a:rPr lang="en-US" sz="3600" b="1" dirty="0" err="1" smtClean="0">
                <a:solidFill>
                  <a:schemeClr val="bg1"/>
                </a:solidFill>
                <a:latin typeface="Arial" panose="020B0604020202020204" pitchFamily="34" charset="0"/>
                <a:cs typeface="Arial" panose="020B0604020202020204" pitchFamily="34" charset="0"/>
              </a:rPr>
              <a:t>Jumbotron</a:t>
            </a:r>
            <a:endParaRPr lang="en-US" sz="3600" b="1" dirty="0">
              <a:solidFill>
                <a:schemeClr val="bg1"/>
              </a:solidFill>
              <a:latin typeface="Arial" panose="020B0604020202020204" pitchFamily="34" charset="0"/>
              <a:cs typeface="Arial" panose="020B0604020202020204" pitchFamily="34" charset="0"/>
            </a:endParaRPr>
          </a:p>
        </p:txBody>
      </p:sp>
      <p:sp>
        <p:nvSpPr>
          <p:cNvPr id="6" name="Flowchart: Process 5"/>
          <p:cNvSpPr/>
          <p:nvPr/>
        </p:nvSpPr>
        <p:spPr>
          <a:xfrm>
            <a:off x="-13855" y="838200"/>
            <a:ext cx="9144000" cy="5791201"/>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38999" y="6294884"/>
            <a:ext cx="1891145" cy="310951"/>
          </a:xfrm>
          <a:prstGeom prst="rect">
            <a:avLst/>
          </a:prstGeom>
        </p:spPr>
      </p:pic>
      <p:pic>
        <p:nvPicPr>
          <p:cNvPr id="10242"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9770"/>
          <a:stretch/>
        </p:blipFill>
        <p:spPr bwMode="auto">
          <a:xfrm>
            <a:off x="57150" y="1066800"/>
            <a:ext cx="9029700" cy="365261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4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 y="4800600"/>
            <a:ext cx="7681763" cy="1260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1476752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22238"/>
            <a:ext cx="8229600" cy="639762"/>
          </a:xfrm>
        </p:spPr>
        <p:txBody>
          <a:bodyPr>
            <a:noAutofit/>
          </a:bodyPr>
          <a:lstStyle/>
          <a:p>
            <a:pPr algn="l"/>
            <a:r>
              <a:rPr lang="en-US" sz="3600" b="1" dirty="0" smtClean="0">
                <a:solidFill>
                  <a:schemeClr val="bg1"/>
                </a:solidFill>
                <a:latin typeface="Arial" panose="020B0604020202020204" pitchFamily="34" charset="0"/>
                <a:cs typeface="Arial" panose="020B0604020202020204" pitchFamily="34" charset="0"/>
              </a:rPr>
              <a:t>Bootstrap </a:t>
            </a:r>
            <a:r>
              <a:rPr lang="en-US" sz="3600" b="1" dirty="0" err="1" smtClean="0">
                <a:solidFill>
                  <a:schemeClr val="bg1"/>
                </a:solidFill>
                <a:latin typeface="Arial" panose="020B0604020202020204" pitchFamily="34" charset="0"/>
                <a:cs typeface="Arial" panose="020B0604020202020204" pitchFamily="34" charset="0"/>
              </a:rPr>
              <a:t>Glyphicons</a:t>
            </a:r>
            <a:endParaRPr lang="en-US" sz="3600" b="1" dirty="0">
              <a:solidFill>
                <a:schemeClr val="bg1"/>
              </a:solidFill>
              <a:latin typeface="Arial" panose="020B0604020202020204" pitchFamily="34" charset="0"/>
              <a:cs typeface="Arial" panose="020B0604020202020204" pitchFamily="34" charset="0"/>
            </a:endParaRPr>
          </a:p>
        </p:txBody>
      </p:sp>
      <p:sp>
        <p:nvSpPr>
          <p:cNvPr id="6" name="Flowchart: Process 5"/>
          <p:cNvSpPr/>
          <p:nvPr/>
        </p:nvSpPr>
        <p:spPr>
          <a:xfrm>
            <a:off x="-13855" y="838200"/>
            <a:ext cx="9144000" cy="5791201"/>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38999" y="6294884"/>
            <a:ext cx="1891145" cy="310951"/>
          </a:xfrm>
          <a:prstGeom prst="rect">
            <a:avLst/>
          </a:prstGeom>
        </p:spPr>
      </p:pic>
      <p:pic>
        <p:nvPicPr>
          <p:cNvPr id="122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06594" y="1038225"/>
            <a:ext cx="6465806" cy="4295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381000" y="5392489"/>
            <a:ext cx="7010400" cy="646331"/>
          </a:xfrm>
          <a:prstGeom prst="rect">
            <a:avLst/>
          </a:prstGeom>
        </p:spPr>
        <p:txBody>
          <a:bodyPr wrap="square">
            <a:spAutoFit/>
          </a:bodyPr>
          <a:lstStyle/>
          <a:p>
            <a:r>
              <a:rPr lang="en-US" b="1" dirty="0">
                <a:latin typeface="Arial" panose="020B0604020202020204" pitchFamily="34" charset="0"/>
                <a:cs typeface="Arial" panose="020B0604020202020204" pitchFamily="34" charset="0"/>
              </a:rPr>
              <a:t>Example: </a:t>
            </a:r>
          </a:p>
          <a:p>
            <a:r>
              <a:rPr lang="en-US" dirty="0">
                <a:latin typeface="Arial" panose="020B0604020202020204" pitchFamily="34" charset="0"/>
                <a:cs typeface="Arial" panose="020B0604020202020204" pitchFamily="34" charset="0"/>
              </a:rPr>
              <a:t>&lt;span class="</a:t>
            </a:r>
            <a:r>
              <a:rPr lang="en-US" dirty="0" err="1">
                <a:latin typeface="Arial" panose="020B0604020202020204" pitchFamily="34" charset="0"/>
                <a:cs typeface="Arial" panose="020B0604020202020204" pitchFamily="34" charset="0"/>
              </a:rPr>
              <a:t>glyphicon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glyphicon</a:t>
            </a:r>
            <a:r>
              <a:rPr lang="en-US" dirty="0">
                <a:latin typeface="Arial" panose="020B0604020202020204" pitchFamily="34" charset="0"/>
                <a:cs typeface="Arial" panose="020B0604020202020204" pitchFamily="34" charset="0"/>
              </a:rPr>
              <a:t>-certificate"&gt;&lt;/span&gt;</a:t>
            </a:r>
          </a:p>
        </p:txBody>
      </p:sp>
    </p:spTree>
    <p:extLst>
      <p:ext uri="{BB962C8B-B14F-4D97-AF65-F5344CB8AC3E}">
        <p14:creationId xmlns:p14="http://schemas.microsoft.com/office/powerpoint/2010/main" val="204680452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22238"/>
            <a:ext cx="8229600" cy="639762"/>
          </a:xfrm>
        </p:spPr>
        <p:txBody>
          <a:bodyPr>
            <a:noAutofit/>
          </a:bodyPr>
          <a:lstStyle/>
          <a:p>
            <a:pPr algn="l"/>
            <a:r>
              <a:rPr lang="en-US" sz="3600" b="1" dirty="0" smtClean="0">
                <a:solidFill>
                  <a:schemeClr val="bg1"/>
                </a:solidFill>
                <a:latin typeface="Arial" panose="020B0604020202020204" pitchFamily="34" charset="0"/>
                <a:cs typeface="Arial" panose="020B0604020202020204" pitchFamily="34" charset="0"/>
              </a:rPr>
              <a:t>Bootstrap Tables</a:t>
            </a:r>
            <a:endParaRPr lang="en-US" sz="3600" b="1" dirty="0">
              <a:solidFill>
                <a:schemeClr val="bg1"/>
              </a:solidFill>
              <a:latin typeface="Arial" panose="020B0604020202020204" pitchFamily="34" charset="0"/>
              <a:cs typeface="Arial" panose="020B0604020202020204" pitchFamily="34" charset="0"/>
            </a:endParaRPr>
          </a:p>
        </p:txBody>
      </p:sp>
      <p:sp>
        <p:nvSpPr>
          <p:cNvPr id="6" name="Flowchart: Process 5"/>
          <p:cNvSpPr/>
          <p:nvPr/>
        </p:nvSpPr>
        <p:spPr>
          <a:xfrm>
            <a:off x="-13855" y="838200"/>
            <a:ext cx="9144000" cy="5791201"/>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38999" y="6294884"/>
            <a:ext cx="1891145" cy="310951"/>
          </a:xfrm>
          <a:prstGeom prst="rect">
            <a:avLst/>
          </a:prstGeom>
        </p:spPr>
      </p:pic>
      <p:sp>
        <p:nvSpPr>
          <p:cNvPr id="4" name="Rectangle 3"/>
          <p:cNvSpPr/>
          <p:nvPr/>
        </p:nvSpPr>
        <p:spPr>
          <a:xfrm>
            <a:off x="609600" y="2667000"/>
            <a:ext cx="7010400" cy="3970318"/>
          </a:xfrm>
          <a:prstGeom prst="rect">
            <a:avLst/>
          </a:prstGeom>
        </p:spPr>
        <p:txBody>
          <a:bodyPr wrap="square">
            <a:spAutoFit/>
          </a:bodyPr>
          <a:lstStyle/>
          <a:p>
            <a:r>
              <a:rPr lang="en-US" b="1" dirty="0">
                <a:latin typeface="Arial" panose="020B0604020202020204" pitchFamily="34" charset="0"/>
                <a:cs typeface="Arial" panose="020B0604020202020204" pitchFamily="34" charset="0"/>
              </a:rPr>
              <a:t>Example: </a:t>
            </a:r>
          </a:p>
          <a:p>
            <a:r>
              <a:rPr lang="en-US" dirty="0"/>
              <a:t>&lt;table class="table table-striped</a:t>
            </a:r>
            <a:r>
              <a:rPr lang="en-US" dirty="0" smtClean="0"/>
              <a:t>"&gt;</a:t>
            </a:r>
          </a:p>
          <a:p>
            <a:r>
              <a:rPr lang="en-US" dirty="0"/>
              <a:t>	</a:t>
            </a:r>
            <a:r>
              <a:rPr lang="en-US" dirty="0" smtClean="0"/>
              <a:t>&lt;</a:t>
            </a:r>
            <a:r>
              <a:rPr lang="en-US" dirty="0" err="1" smtClean="0"/>
              <a:t>tr</a:t>
            </a:r>
            <a:r>
              <a:rPr lang="en-US" dirty="0" smtClean="0"/>
              <a:t>&gt; </a:t>
            </a:r>
          </a:p>
          <a:p>
            <a:r>
              <a:rPr lang="en-US" dirty="0" smtClean="0"/>
              <a:t>		&lt;</a:t>
            </a:r>
            <a:r>
              <a:rPr lang="en-US" dirty="0" err="1" smtClean="0"/>
              <a:t>th</a:t>
            </a:r>
            <a:r>
              <a:rPr lang="en-US" dirty="0" smtClean="0"/>
              <a:t>&gt;First Name&lt;/</a:t>
            </a:r>
            <a:r>
              <a:rPr lang="en-US" dirty="0" err="1" smtClean="0"/>
              <a:t>th</a:t>
            </a:r>
            <a:r>
              <a:rPr lang="en-US" dirty="0" smtClean="0"/>
              <a:t>&gt;</a:t>
            </a:r>
          </a:p>
          <a:p>
            <a:r>
              <a:rPr lang="en-US" dirty="0"/>
              <a:t>	</a:t>
            </a:r>
            <a:r>
              <a:rPr lang="en-US" dirty="0" smtClean="0"/>
              <a:t>	&lt;</a:t>
            </a:r>
            <a:r>
              <a:rPr lang="en-US" dirty="0" err="1" smtClean="0"/>
              <a:t>th</a:t>
            </a:r>
            <a:r>
              <a:rPr lang="en-US" dirty="0" smtClean="0"/>
              <a:t>&gt;Last </a:t>
            </a:r>
            <a:r>
              <a:rPr lang="en-US" dirty="0"/>
              <a:t>Name&lt;/</a:t>
            </a:r>
            <a:r>
              <a:rPr lang="en-US" dirty="0" err="1"/>
              <a:t>th</a:t>
            </a:r>
            <a:r>
              <a:rPr lang="en-US" dirty="0"/>
              <a:t>&gt;</a:t>
            </a:r>
          </a:p>
          <a:p>
            <a:r>
              <a:rPr lang="en-US" dirty="0"/>
              <a:t>	</a:t>
            </a:r>
            <a:r>
              <a:rPr lang="en-US" dirty="0" smtClean="0"/>
              <a:t>	&lt;</a:t>
            </a:r>
            <a:r>
              <a:rPr lang="en-US" dirty="0" err="1" smtClean="0"/>
              <a:t>th</a:t>
            </a:r>
            <a:r>
              <a:rPr lang="en-US" dirty="0" smtClean="0"/>
              <a:t>&gt;Username&lt;/</a:t>
            </a:r>
            <a:r>
              <a:rPr lang="en-US" dirty="0" err="1"/>
              <a:t>th</a:t>
            </a:r>
            <a:r>
              <a:rPr lang="en-US" dirty="0" smtClean="0"/>
              <a:t>&gt;</a:t>
            </a:r>
            <a:endParaRPr lang="en-US" dirty="0"/>
          </a:p>
          <a:p>
            <a:r>
              <a:rPr lang="en-US" dirty="0" smtClean="0"/>
              <a:t>	&lt;/</a:t>
            </a:r>
            <a:r>
              <a:rPr lang="en-US" dirty="0" err="1" smtClean="0"/>
              <a:t>tr</a:t>
            </a:r>
            <a:r>
              <a:rPr lang="en-US" dirty="0" smtClean="0"/>
              <a:t>&gt;</a:t>
            </a:r>
          </a:p>
          <a:p>
            <a:r>
              <a:rPr lang="en-US" dirty="0"/>
              <a:t>	</a:t>
            </a:r>
            <a:r>
              <a:rPr lang="en-US" dirty="0" smtClean="0"/>
              <a:t>&lt;</a:t>
            </a:r>
            <a:r>
              <a:rPr lang="en-US" dirty="0" err="1" smtClean="0"/>
              <a:t>tr</a:t>
            </a:r>
            <a:r>
              <a:rPr lang="en-US" dirty="0" smtClean="0"/>
              <a:t>&gt;</a:t>
            </a:r>
          </a:p>
          <a:p>
            <a:r>
              <a:rPr lang="en-US" dirty="0"/>
              <a:t>	</a:t>
            </a:r>
            <a:r>
              <a:rPr lang="en-US" dirty="0" smtClean="0"/>
              <a:t>	&lt;td&gt;Mark&lt;/td&gt;</a:t>
            </a:r>
          </a:p>
          <a:p>
            <a:r>
              <a:rPr lang="en-US" dirty="0" smtClean="0"/>
              <a:t>		&lt;td&gt;Otto&lt;/td&gt;</a:t>
            </a:r>
          </a:p>
          <a:p>
            <a:r>
              <a:rPr lang="en-US" dirty="0"/>
              <a:t>	</a:t>
            </a:r>
            <a:r>
              <a:rPr lang="en-US" dirty="0" smtClean="0"/>
              <a:t>	&lt;/td&gt;@</a:t>
            </a:r>
            <a:r>
              <a:rPr lang="en-US" dirty="0" err="1" smtClean="0"/>
              <a:t>mdo</a:t>
            </a:r>
            <a:r>
              <a:rPr lang="en-US" dirty="0" smtClean="0"/>
              <a:t>&lt;/td&gt;</a:t>
            </a:r>
          </a:p>
          <a:p>
            <a:r>
              <a:rPr lang="en-US" dirty="0"/>
              <a:t>	</a:t>
            </a:r>
            <a:r>
              <a:rPr lang="en-US" dirty="0" smtClean="0"/>
              <a:t>&lt;/</a:t>
            </a:r>
            <a:r>
              <a:rPr lang="en-US" dirty="0" err="1" smtClean="0"/>
              <a:t>tr</a:t>
            </a:r>
            <a:r>
              <a:rPr lang="en-US" dirty="0" smtClean="0"/>
              <a:t>&gt;</a:t>
            </a:r>
          </a:p>
          <a:p>
            <a:r>
              <a:rPr lang="en-US" dirty="0" smtClean="0"/>
              <a:t>	…	</a:t>
            </a:r>
          </a:p>
          <a:p>
            <a:r>
              <a:rPr lang="en-US" dirty="0" smtClean="0"/>
              <a:t>&lt;/</a:t>
            </a:r>
            <a:r>
              <a:rPr lang="en-US" dirty="0"/>
              <a:t>table&gt;</a:t>
            </a:r>
            <a:endParaRPr lang="en-US" dirty="0">
              <a:latin typeface="Arial" panose="020B0604020202020204" pitchFamily="34" charset="0"/>
              <a:cs typeface="Arial" panose="020B0604020202020204" pitchFamily="34" charset="0"/>
            </a:endParaRPr>
          </a:p>
        </p:txBody>
      </p:sp>
      <p:pic>
        <p:nvPicPr>
          <p:cNvPr id="133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1025" y="990600"/>
            <a:ext cx="7981950" cy="1571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6071530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22238"/>
            <a:ext cx="8229600" cy="639762"/>
          </a:xfrm>
        </p:spPr>
        <p:txBody>
          <a:bodyPr>
            <a:noAutofit/>
          </a:bodyPr>
          <a:lstStyle/>
          <a:p>
            <a:pPr algn="l"/>
            <a:r>
              <a:rPr lang="en-US" sz="3600" b="1" dirty="0" smtClean="0">
                <a:solidFill>
                  <a:schemeClr val="bg1"/>
                </a:solidFill>
                <a:latin typeface="Arial" panose="020B0604020202020204" pitchFamily="34" charset="0"/>
                <a:cs typeface="Arial" panose="020B0604020202020204" pitchFamily="34" charset="0"/>
              </a:rPr>
              <a:t>Bootstrap Forms</a:t>
            </a:r>
            <a:endParaRPr lang="en-US" sz="3600" b="1" dirty="0">
              <a:solidFill>
                <a:schemeClr val="bg1"/>
              </a:solidFill>
              <a:latin typeface="Arial" panose="020B0604020202020204" pitchFamily="34" charset="0"/>
              <a:cs typeface="Arial" panose="020B0604020202020204" pitchFamily="34" charset="0"/>
            </a:endParaRPr>
          </a:p>
        </p:txBody>
      </p:sp>
      <p:sp>
        <p:nvSpPr>
          <p:cNvPr id="6" name="Flowchart: Process 5"/>
          <p:cNvSpPr/>
          <p:nvPr/>
        </p:nvSpPr>
        <p:spPr>
          <a:xfrm>
            <a:off x="-13855" y="838200"/>
            <a:ext cx="9144000" cy="5791201"/>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38999" y="6294884"/>
            <a:ext cx="1891145" cy="310951"/>
          </a:xfrm>
          <a:prstGeom prst="rect">
            <a:avLst/>
          </a:prstGeom>
        </p:spPr>
      </p:pic>
      <p:pic>
        <p:nvPicPr>
          <p:cNvPr id="1433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44855" y="3436945"/>
            <a:ext cx="5826772" cy="30400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33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41198" y="1077905"/>
            <a:ext cx="6034087" cy="22835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2186823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lowchart: Process 8"/>
          <p:cNvSpPr/>
          <p:nvPr/>
        </p:nvSpPr>
        <p:spPr>
          <a:xfrm>
            <a:off x="376381" y="3138701"/>
            <a:ext cx="8447810" cy="4571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p:cNvSpPr>
            <a:spLocks noGrp="1"/>
          </p:cNvSpPr>
          <p:nvPr>
            <p:ph type="ctrTitle"/>
          </p:nvPr>
        </p:nvSpPr>
        <p:spPr>
          <a:xfrm>
            <a:off x="322695" y="1674469"/>
            <a:ext cx="8610600" cy="1464232"/>
          </a:xfrm>
        </p:spPr>
        <p:txBody>
          <a:bodyPr>
            <a:normAutofit/>
          </a:bodyPr>
          <a:lstStyle/>
          <a:p>
            <a:pPr algn="l"/>
            <a:r>
              <a:rPr lang="en-US" sz="6000" b="1" i="1" dirty="0" smtClean="0">
                <a:solidFill>
                  <a:schemeClr val="bg1"/>
                </a:solidFill>
                <a:latin typeface="Arial" panose="020B0604020202020204" pitchFamily="34" charset="0"/>
                <a:ea typeface="Roboto" panose="02000000000000000000" pitchFamily="2" charset="0"/>
                <a:cs typeface="Arial" panose="020B0604020202020204" pitchFamily="34" charset="0"/>
              </a:rPr>
              <a:t>Time to Build!</a:t>
            </a:r>
            <a:endParaRPr lang="en-US" sz="6000" b="1" i="1"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6" name="Title 1"/>
          <p:cNvSpPr txBox="1">
            <a:spLocks/>
          </p:cNvSpPr>
          <p:nvPr/>
        </p:nvSpPr>
        <p:spPr>
          <a:xfrm>
            <a:off x="381000" y="3370175"/>
            <a:ext cx="8458200" cy="1887625"/>
          </a:xfrm>
          <a:prstGeom prst="rect">
            <a:avLst/>
          </a:prstGeom>
        </p:spPr>
        <p:txBody>
          <a:bodyPr vert="horz" lIns="91440" tIns="45720" rIns="91440" bIns="45720" rtlCol="0" anchor="ctr">
            <a:normAutofit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000" b="1" i="1" u="sng" dirty="0" smtClean="0">
                <a:solidFill>
                  <a:schemeClr val="bg1"/>
                </a:solidFill>
                <a:latin typeface="Arial" panose="020B0604020202020204" pitchFamily="34" charset="0"/>
                <a:ea typeface="Roboto" panose="02000000000000000000" pitchFamily="2" charset="0"/>
                <a:cs typeface="Arial" panose="020B0604020202020204" pitchFamily="34" charset="0"/>
              </a:rPr>
              <a:t>See Code Base:</a:t>
            </a:r>
          </a:p>
          <a:p>
            <a:pPr algn="l"/>
            <a:endParaRPr lang="en-US" sz="2000" b="1" i="1" u="sng" dirty="0" smtClean="0">
              <a:solidFill>
                <a:schemeClr val="bg1"/>
              </a:solidFill>
              <a:latin typeface="Arial" panose="020B0604020202020204" pitchFamily="34" charset="0"/>
              <a:ea typeface="Roboto" panose="02000000000000000000" pitchFamily="2" charset="0"/>
              <a:cs typeface="Arial" panose="020B0604020202020204" pitchFamily="34" charset="0"/>
            </a:endParaRPr>
          </a:p>
          <a:p>
            <a:pPr algn="l"/>
            <a:r>
              <a:rPr lang="en-US" sz="2000" b="1" i="1" dirty="0" smtClean="0">
                <a:solidFill>
                  <a:schemeClr val="bg1"/>
                </a:solidFill>
                <a:latin typeface="Arial" panose="020B0604020202020204" pitchFamily="34" charset="0"/>
                <a:ea typeface="Roboto" panose="02000000000000000000" pitchFamily="2" charset="0"/>
                <a:cs typeface="Arial" panose="020B0604020202020204" pitchFamily="34" charset="0"/>
              </a:rPr>
              <a:t>https://github.com/afhaque/Rice-DevChats-Bootstrap</a:t>
            </a:r>
          </a:p>
          <a:p>
            <a:pPr algn="l"/>
            <a:endParaRPr lang="en-US" sz="2000" b="1" i="1" dirty="0">
              <a:solidFill>
                <a:schemeClr val="bg1"/>
              </a:solidFill>
              <a:latin typeface="Arial" panose="020B0604020202020204" pitchFamily="34" charset="0"/>
              <a:ea typeface="Roboto" panose="02000000000000000000" pitchFamily="2" charset="0"/>
              <a:cs typeface="Arial" panose="020B0604020202020204" pitchFamily="34" charset="0"/>
            </a:endParaRPr>
          </a:p>
          <a:p>
            <a:pPr algn="l"/>
            <a:r>
              <a:rPr lang="en-US" sz="1400" b="1" i="1" dirty="0" smtClean="0">
                <a:solidFill>
                  <a:schemeClr val="bg1"/>
                </a:solidFill>
                <a:latin typeface="Arial" panose="020B0604020202020204" pitchFamily="34" charset="0"/>
                <a:ea typeface="Roboto" panose="02000000000000000000" pitchFamily="2" charset="0"/>
                <a:cs typeface="Arial" panose="020B0604020202020204" pitchFamily="34" charset="0"/>
              </a:rPr>
              <a:t>Start at </a:t>
            </a:r>
            <a:r>
              <a:rPr lang="en-US" sz="1400" b="1" i="1" dirty="0">
                <a:solidFill>
                  <a:schemeClr val="bg1"/>
                </a:solidFill>
                <a:latin typeface="Arial" panose="020B0604020202020204" pitchFamily="34" charset="0"/>
                <a:ea typeface="Roboto" panose="02000000000000000000" pitchFamily="2" charset="0"/>
                <a:cs typeface="Arial" panose="020B0604020202020204" pitchFamily="34" charset="0"/>
              </a:rPr>
              <a:t>Commit: </a:t>
            </a:r>
            <a:r>
              <a:rPr lang="en-US" sz="1400" b="1" i="1" dirty="0" smtClean="0">
                <a:solidFill>
                  <a:schemeClr val="bg1"/>
                </a:solidFill>
                <a:latin typeface="Arial" panose="020B0604020202020204" pitchFamily="34" charset="0"/>
                <a:ea typeface="Roboto" panose="02000000000000000000" pitchFamily="2" charset="0"/>
                <a:cs typeface="Arial" panose="020B0604020202020204" pitchFamily="34" charset="0"/>
              </a:rPr>
              <a:t>4342549ace9f99684b4192ea5c983b11624c6277</a:t>
            </a:r>
          </a:p>
          <a:p>
            <a:pPr algn="l"/>
            <a:endParaRPr lang="en-US" sz="1400" b="1" i="1" dirty="0">
              <a:solidFill>
                <a:schemeClr val="bg1"/>
              </a:solidFill>
              <a:latin typeface="Arial" panose="020B0604020202020204" pitchFamily="34" charset="0"/>
              <a:ea typeface="Roboto" panose="02000000000000000000" pitchFamily="2" charset="0"/>
              <a:cs typeface="Arial" panose="020B0604020202020204" pitchFamily="34" charset="0"/>
            </a:endParaRPr>
          </a:p>
          <a:p>
            <a:pPr algn="l"/>
            <a:r>
              <a:rPr lang="en-US" sz="1400" b="1" i="1" dirty="0" smtClean="0">
                <a:solidFill>
                  <a:schemeClr val="bg1"/>
                </a:solidFill>
                <a:latin typeface="Arial" panose="020B0604020202020204" pitchFamily="34" charset="0"/>
                <a:ea typeface="Roboto" panose="02000000000000000000" pitchFamily="2" charset="0"/>
                <a:cs typeface="Arial" panose="020B0604020202020204" pitchFamily="34" charset="0"/>
              </a:rPr>
              <a:t>Go to Commit</a:t>
            </a:r>
            <a:r>
              <a:rPr lang="en-US" sz="1400" b="1" i="1" dirty="0">
                <a:solidFill>
                  <a:schemeClr val="bg1"/>
                </a:solidFill>
                <a:latin typeface="Arial" panose="020B0604020202020204" pitchFamily="34" charset="0"/>
                <a:ea typeface="Roboto" panose="02000000000000000000" pitchFamily="2" charset="0"/>
                <a:cs typeface="Arial" panose="020B0604020202020204" pitchFamily="34" charset="0"/>
              </a:rPr>
              <a:t>: 62a29269d29d264536ccff4ab707d44493480da7</a:t>
            </a:r>
          </a:p>
        </p:txBody>
      </p:sp>
    </p:spTree>
    <p:extLst>
      <p:ext uri="{BB962C8B-B14F-4D97-AF65-F5344CB8AC3E}">
        <p14:creationId xmlns:p14="http://schemas.microsoft.com/office/powerpoint/2010/main" val="354219820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22238"/>
            <a:ext cx="8229600" cy="639762"/>
          </a:xfrm>
        </p:spPr>
        <p:txBody>
          <a:bodyPr>
            <a:noAutofit/>
          </a:bodyPr>
          <a:lstStyle/>
          <a:p>
            <a:pPr algn="l"/>
            <a:r>
              <a:rPr lang="en-US" sz="3600" b="1" dirty="0" smtClean="0">
                <a:solidFill>
                  <a:schemeClr val="bg1"/>
                </a:solidFill>
                <a:latin typeface="Arial" panose="020B0604020202020204" pitchFamily="34" charset="0"/>
                <a:cs typeface="Arial" panose="020B0604020202020204" pitchFamily="34" charset="0"/>
              </a:rPr>
              <a:t>Step 1: Grab Initializer</a:t>
            </a:r>
            <a:endParaRPr lang="en-US" sz="3600" b="1" dirty="0">
              <a:solidFill>
                <a:schemeClr val="bg1"/>
              </a:solidFill>
              <a:latin typeface="Arial" panose="020B0604020202020204" pitchFamily="34" charset="0"/>
              <a:cs typeface="Arial" panose="020B0604020202020204" pitchFamily="34" charset="0"/>
            </a:endParaRPr>
          </a:p>
        </p:txBody>
      </p:sp>
      <p:sp>
        <p:nvSpPr>
          <p:cNvPr id="6" name="Flowchart: Process 5"/>
          <p:cNvSpPr/>
          <p:nvPr/>
        </p:nvSpPr>
        <p:spPr>
          <a:xfrm>
            <a:off x="-13855" y="838200"/>
            <a:ext cx="9144000" cy="5791201"/>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38999" y="6294884"/>
            <a:ext cx="1891145" cy="310951"/>
          </a:xfrm>
          <a:prstGeom prst="rect">
            <a:avLst/>
          </a:prstGeom>
        </p:spPr>
      </p:pic>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9045" y="990600"/>
            <a:ext cx="8458200" cy="51950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1261738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22238"/>
            <a:ext cx="8229600" cy="639762"/>
          </a:xfrm>
        </p:spPr>
        <p:txBody>
          <a:bodyPr>
            <a:noAutofit/>
          </a:bodyPr>
          <a:lstStyle/>
          <a:p>
            <a:pPr algn="l"/>
            <a:r>
              <a:rPr lang="en-US" sz="3600" b="1" dirty="0" smtClean="0">
                <a:solidFill>
                  <a:schemeClr val="bg1"/>
                </a:solidFill>
                <a:latin typeface="Arial" panose="020B0604020202020204" pitchFamily="34" charset="0"/>
                <a:cs typeface="Arial" panose="020B0604020202020204" pitchFamily="34" charset="0"/>
              </a:rPr>
              <a:t>Step 2: Examine Sketch</a:t>
            </a:r>
            <a:endParaRPr lang="en-US" sz="3600" b="1" dirty="0">
              <a:solidFill>
                <a:schemeClr val="bg1"/>
              </a:solidFill>
              <a:latin typeface="Arial" panose="020B0604020202020204" pitchFamily="34" charset="0"/>
              <a:cs typeface="Arial" panose="020B0604020202020204" pitchFamily="34" charset="0"/>
            </a:endParaRPr>
          </a:p>
        </p:txBody>
      </p:sp>
      <p:sp>
        <p:nvSpPr>
          <p:cNvPr id="6" name="Flowchart: Process 5"/>
          <p:cNvSpPr/>
          <p:nvPr/>
        </p:nvSpPr>
        <p:spPr>
          <a:xfrm>
            <a:off x="-13855" y="838200"/>
            <a:ext cx="9144000" cy="5791201"/>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38999" y="6294884"/>
            <a:ext cx="1891145" cy="310951"/>
          </a:xfrm>
          <a:prstGeom prst="rect">
            <a:avLst/>
          </a:prstGeom>
        </p:spPr>
      </p:pic>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1" y="990600"/>
            <a:ext cx="8534400" cy="51906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0595296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22238"/>
            <a:ext cx="8229600" cy="639762"/>
          </a:xfrm>
        </p:spPr>
        <p:txBody>
          <a:bodyPr>
            <a:noAutofit/>
          </a:bodyPr>
          <a:lstStyle/>
          <a:p>
            <a:pPr algn="l"/>
            <a:r>
              <a:rPr lang="en-US" sz="3600" b="1" dirty="0" smtClean="0">
                <a:solidFill>
                  <a:schemeClr val="bg1"/>
                </a:solidFill>
                <a:latin typeface="Arial" panose="020B0604020202020204" pitchFamily="34" charset="0"/>
                <a:cs typeface="Arial" panose="020B0604020202020204" pitchFamily="34" charset="0"/>
              </a:rPr>
              <a:t>Agenda</a:t>
            </a:r>
            <a:endParaRPr lang="en-US" sz="3600" b="1" dirty="0">
              <a:solidFill>
                <a:schemeClr val="bg1"/>
              </a:solidFill>
              <a:latin typeface="Arial" panose="020B0604020202020204" pitchFamily="34" charset="0"/>
              <a:cs typeface="Arial" panose="020B0604020202020204" pitchFamily="34" charset="0"/>
            </a:endParaRPr>
          </a:p>
        </p:txBody>
      </p:sp>
      <p:sp>
        <p:nvSpPr>
          <p:cNvPr id="6" name="Flowchart: Process 5"/>
          <p:cNvSpPr/>
          <p:nvPr/>
        </p:nvSpPr>
        <p:spPr>
          <a:xfrm>
            <a:off x="-13855" y="838200"/>
            <a:ext cx="9144000" cy="5791201"/>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457200" y="1143000"/>
            <a:ext cx="8229600" cy="5151884"/>
          </a:xfrm>
        </p:spPr>
        <p:txBody>
          <a:bodyPr>
            <a:normAutofit fontScale="55000" lnSpcReduction="20000"/>
          </a:bodyPr>
          <a:lstStyle/>
          <a:p>
            <a:pPr marL="571500" indent="-571500">
              <a:buFont typeface="+mj-lt"/>
              <a:buAutoNum type="romanUcPeriod"/>
            </a:pPr>
            <a:r>
              <a:rPr lang="en-US" dirty="0" smtClean="0">
                <a:latin typeface="Arial" panose="020B0604020202020204" pitchFamily="34" charset="0"/>
                <a:cs typeface="Arial" panose="020B0604020202020204" pitchFamily="34" charset="0"/>
              </a:rPr>
              <a:t>Introduction</a:t>
            </a:r>
          </a:p>
          <a:p>
            <a:pPr marL="571500" indent="-571500">
              <a:buFont typeface="+mj-lt"/>
              <a:buAutoNum type="romanUcPeriod"/>
            </a:pPr>
            <a:endParaRPr lang="en-US" dirty="0" smtClean="0">
              <a:latin typeface="Arial" panose="020B0604020202020204" pitchFamily="34" charset="0"/>
              <a:cs typeface="Arial" panose="020B0604020202020204" pitchFamily="34" charset="0"/>
            </a:endParaRPr>
          </a:p>
          <a:p>
            <a:pPr marL="571500" indent="-571500">
              <a:buFont typeface="+mj-lt"/>
              <a:buAutoNum type="romanUcPeriod"/>
            </a:pPr>
            <a:r>
              <a:rPr lang="en-US" dirty="0" smtClean="0">
                <a:latin typeface="Arial" panose="020B0604020202020204" pitchFamily="34" charset="0"/>
                <a:cs typeface="Arial" panose="020B0604020202020204" pitchFamily="34" charset="0"/>
              </a:rPr>
              <a:t>A Primer on HTML / CSS</a:t>
            </a:r>
          </a:p>
          <a:p>
            <a:pPr marL="571500" indent="-571500">
              <a:buFont typeface="+mj-lt"/>
              <a:buAutoNum type="romanUcPeriod"/>
            </a:pPr>
            <a:endParaRPr lang="en-US" dirty="0" smtClean="0">
              <a:latin typeface="Arial" panose="020B0604020202020204" pitchFamily="34" charset="0"/>
              <a:cs typeface="Arial" panose="020B0604020202020204" pitchFamily="34" charset="0"/>
            </a:endParaRPr>
          </a:p>
          <a:p>
            <a:pPr marL="571500" indent="-571500">
              <a:buFont typeface="+mj-lt"/>
              <a:buAutoNum type="romanUcPeriod"/>
            </a:pPr>
            <a:r>
              <a:rPr lang="en-US" dirty="0" smtClean="0">
                <a:latin typeface="Arial" panose="020B0604020202020204" pitchFamily="34" charset="0"/>
                <a:cs typeface="Arial" panose="020B0604020202020204" pitchFamily="34" charset="0"/>
              </a:rPr>
              <a:t>Behold! Bootstrap</a:t>
            </a:r>
          </a:p>
          <a:p>
            <a:pPr marL="571500" indent="-571500">
              <a:buFont typeface="+mj-lt"/>
              <a:buAutoNum type="romanUcPeriod"/>
            </a:pPr>
            <a:endParaRPr lang="en-US" dirty="0" smtClean="0">
              <a:latin typeface="Arial" panose="020B0604020202020204" pitchFamily="34" charset="0"/>
              <a:cs typeface="Arial" panose="020B0604020202020204" pitchFamily="34" charset="0"/>
            </a:endParaRPr>
          </a:p>
          <a:p>
            <a:pPr marL="571500" indent="-571500">
              <a:buFont typeface="+mj-lt"/>
              <a:buAutoNum type="romanUcPeriod"/>
            </a:pPr>
            <a:r>
              <a:rPr lang="en-US" dirty="0" smtClean="0">
                <a:latin typeface="Arial" panose="020B0604020202020204" pitchFamily="34" charset="0"/>
                <a:cs typeface="Arial" panose="020B0604020202020204" pitchFamily="34" charset="0"/>
              </a:rPr>
              <a:t>Sketching / Grid Layouts</a:t>
            </a:r>
          </a:p>
          <a:p>
            <a:pPr marL="571500" indent="-571500">
              <a:buFont typeface="+mj-lt"/>
              <a:buAutoNum type="romanUcPeriod"/>
            </a:pPr>
            <a:endParaRPr lang="en-US" dirty="0">
              <a:latin typeface="Arial" panose="020B0604020202020204" pitchFamily="34" charset="0"/>
              <a:cs typeface="Arial" panose="020B0604020202020204" pitchFamily="34" charset="0"/>
            </a:endParaRPr>
          </a:p>
          <a:p>
            <a:pPr marL="571500" indent="-571500">
              <a:buFont typeface="+mj-lt"/>
              <a:buAutoNum type="romanUcPeriod"/>
            </a:pPr>
            <a:r>
              <a:rPr lang="en-US" dirty="0" smtClean="0">
                <a:latin typeface="Arial" panose="020B0604020202020204" pitchFamily="34" charset="0"/>
                <a:cs typeface="Arial" panose="020B0604020202020204" pitchFamily="34" charset="0"/>
              </a:rPr>
              <a:t>Key Bootstrap Parts</a:t>
            </a:r>
          </a:p>
          <a:p>
            <a:pPr marL="571500" indent="-571500">
              <a:buFont typeface="+mj-lt"/>
              <a:buAutoNum type="romanUcPeriod"/>
            </a:pPr>
            <a:endParaRPr lang="en-US" dirty="0" smtClean="0">
              <a:latin typeface="Arial" panose="020B0604020202020204" pitchFamily="34" charset="0"/>
              <a:cs typeface="Arial" panose="020B0604020202020204" pitchFamily="34" charset="0"/>
            </a:endParaRPr>
          </a:p>
          <a:p>
            <a:pPr marL="571500" indent="-571500">
              <a:buFont typeface="+mj-lt"/>
              <a:buAutoNum type="romanUcPeriod"/>
            </a:pPr>
            <a:r>
              <a:rPr lang="en-US" dirty="0" smtClean="0">
                <a:latin typeface="Arial" panose="020B0604020202020204" pitchFamily="34" charset="0"/>
                <a:cs typeface="Arial" panose="020B0604020202020204" pitchFamily="34" charset="0"/>
              </a:rPr>
              <a:t>Time to Build!</a:t>
            </a:r>
          </a:p>
          <a:p>
            <a:pPr marL="571500" indent="-571500">
              <a:buFont typeface="+mj-lt"/>
              <a:buAutoNum type="romanUcPeriod"/>
            </a:pPr>
            <a:endParaRPr lang="en-US" dirty="0" smtClean="0">
              <a:latin typeface="Arial" panose="020B0604020202020204" pitchFamily="34" charset="0"/>
              <a:cs typeface="Arial" panose="020B0604020202020204" pitchFamily="34" charset="0"/>
            </a:endParaRPr>
          </a:p>
          <a:p>
            <a:pPr marL="1028700" lvl="1" indent="-571500">
              <a:buFont typeface="+mj-lt"/>
              <a:buAutoNum type="romanLcPeriod"/>
            </a:pPr>
            <a:r>
              <a:rPr lang="en-US" dirty="0" smtClean="0">
                <a:latin typeface="Arial" panose="020B0604020202020204" pitchFamily="34" charset="0"/>
                <a:cs typeface="Arial" panose="020B0604020202020204" pitchFamily="34" charset="0"/>
              </a:rPr>
              <a:t>Translating Sketch into “Rows, Columns, and Containers” </a:t>
            </a:r>
          </a:p>
          <a:p>
            <a:pPr marL="1028700" lvl="1" indent="-571500">
              <a:buFont typeface="+mj-lt"/>
              <a:buAutoNum type="romanLcPeriod"/>
            </a:pPr>
            <a:r>
              <a:rPr lang="en-US" dirty="0" smtClean="0">
                <a:latin typeface="Arial" panose="020B0604020202020204" pitchFamily="34" charset="0"/>
                <a:cs typeface="Arial" panose="020B0604020202020204" pitchFamily="34" charset="0"/>
              </a:rPr>
              <a:t>Initializing Project</a:t>
            </a:r>
          </a:p>
          <a:p>
            <a:pPr marL="1028700" lvl="1" indent="-571500">
              <a:buFont typeface="+mj-lt"/>
              <a:buAutoNum type="romanLcPeriod"/>
            </a:pPr>
            <a:r>
              <a:rPr lang="en-US" dirty="0" smtClean="0">
                <a:latin typeface="Arial" panose="020B0604020202020204" pitchFamily="34" charset="0"/>
                <a:cs typeface="Arial" panose="020B0604020202020204" pitchFamily="34" charset="0"/>
              </a:rPr>
              <a:t>Building a </a:t>
            </a:r>
            <a:r>
              <a:rPr lang="en-US" dirty="0" err="1" smtClean="0">
                <a:latin typeface="Arial" panose="020B0604020202020204" pitchFamily="34" charset="0"/>
                <a:cs typeface="Arial" panose="020B0604020202020204" pitchFamily="34" charset="0"/>
              </a:rPr>
              <a:t>Navbar</a:t>
            </a:r>
            <a:endParaRPr lang="en-US" dirty="0" smtClean="0">
              <a:latin typeface="Arial" panose="020B0604020202020204" pitchFamily="34" charset="0"/>
              <a:cs typeface="Arial" panose="020B0604020202020204" pitchFamily="34" charset="0"/>
            </a:endParaRPr>
          </a:p>
          <a:p>
            <a:pPr marL="1028700" lvl="1" indent="-571500">
              <a:buFont typeface="+mj-lt"/>
              <a:buAutoNum type="romanLcPeriod"/>
            </a:pPr>
            <a:r>
              <a:rPr lang="en-US" dirty="0" smtClean="0">
                <a:latin typeface="Arial" panose="020B0604020202020204" pitchFamily="34" charset="0"/>
                <a:cs typeface="Arial" panose="020B0604020202020204" pitchFamily="34" charset="0"/>
              </a:rPr>
              <a:t>Adding Images</a:t>
            </a:r>
          </a:p>
          <a:p>
            <a:pPr marL="1028700" lvl="1" indent="-571500">
              <a:buFont typeface="+mj-lt"/>
              <a:buAutoNum type="romanLcPeriod"/>
            </a:pPr>
            <a:r>
              <a:rPr lang="en-US" dirty="0" smtClean="0">
                <a:latin typeface="Arial" panose="020B0604020202020204" pitchFamily="34" charset="0"/>
                <a:cs typeface="Arial" panose="020B0604020202020204" pitchFamily="34" charset="0"/>
              </a:rPr>
              <a:t>Adding Tables</a:t>
            </a:r>
          </a:p>
          <a:p>
            <a:pPr marL="1028700" lvl="1" indent="-571500">
              <a:buFont typeface="+mj-lt"/>
              <a:buAutoNum type="romanLcPeriod"/>
            </a:pPr>
            <a:r>
              <a:rPr lang="en-US" dirty="0" smtClean="0">
                <a:latin typeface="Arial" panose="020B0604020202020204" pitchFamily="34" charset="0"/>
                <a:cs typeface="Arial" panose="020B0604020202020204" pitchFamily="34" charset="0"/>
              </a:rPr>
              <a:t>Adding Forms</a:t>
            </a:r>
          </a:p>
          <a:p>
            <a:pPr marL="1028700" lvl="1" indent="-571500">
              <a:buFont typeface="+mj-lt"/>
              <a:buAutoNum type="romanLcPeriod"/>
            </a:pPr>
            <a:r>
              <a:rPr lang="en-US" dirty="0" smtClean="0">
                <a:latin typeface="Arial" panose="020B0604020202020204" pitchFamily="34" charset="0"/>
                <a:cs typeface="Arial" panose="020B0604020202020204" pitchFamily="34" charset="0"/>
              </a:rPr>
              <a:t>Formatting the Look </a:t>
            </a: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38999" y="6294884"/>
            <a:ext cx="1891145" cy="310951"/>
          </a:xfrm>
          <a:prstGeom prst="rect">
            <a:avLst/>
          </a:prstGeom>
        </p:spPr>
      </p:pic>
    </p:spTree>
    <p:extLst>
      <p:ext uri="{BB962C8B-B14F-4D97-AF65-F5344CB8AC3E}">
        <p14:creationId xmlns:p14="http://schemas.microsoft.com/office/powerpoint/2010/main" val="2380872398"/>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22238"/>
            <a:ext cx="8229600" cy="639762"/>
          </a:xfrm>
        </p:spPr>
        <p:txBody>
          <a:bodyPr>
            <a:noAutofit/>
          </a:bodyPr>
          <a:lstStyle/>
          <a:p>
            <a:pPr algn="l"/>
            <a:r>
              <a:rPr lang="en-US" sz="3000" b="1" dirty="0" smtClean="0">
                <a:solidFill>
                  <a:schemeClr val="bg1"/>
                </a:solidFill>
                <a:latin typeface="Arial" panose="020B0604020202020204" pitchFamily="34" charset="0"/>
                <a:cs typeface="Arial" panose="020B0604020202020204" pitchFamily="34" charset="0"/>
              </a:rPr>
              <a:t>Step 3: Grab Swatches / Background </a:t>
            </a:r>
            <a:r>
              <a:rPr lang="en-US" sz="3000" b="1" dirty="0" err="1" smtClean="0">
                <a:solidFill>
                  <a:schemeClr val="bg1"/>
                </a:solidFill>
                <a:latin typeface="Arial" panose="020B0604020202020204" pitchFamily="34" charset="0"/>
                <a:cs typeface="Arial" panose="020B0604020202020204" pitchFamily="34" charset="0"/>
              </a:rPr>
              <a:t>Imgs</a:t>
            </a:r>
            <a:endParaRPr lang="en-US" sz="3000" b="1" dirty="0">
              <a:solidFill>
                <a:schemeClr val="bg1"/>
              </a:solidFill>
              <a:latin typeface="Arial" panose="020B0604020202020204" pitchFamily="34" charset="0"/>
              <a:cs typeface="Arial" panose="020B0604020202020204" pitchFamily="34" charset="0"/>
            </a:endParaRPr>
          </a:p>
        </p:txBody>
      </p:sp>
      <p:sp>
        <p:nvSpPr>
          <p:cNvPr id="6" name="Flowchart: Process 5"/>
          <p:cNvSpPr/>
          <p:nvPr/>
        </p:nvSpPr>
        <p:spPr>
          <a:xfrm>
            <a:off x="-13855" y="838200"/>
            <a:ext cx="9144000" cy="5791201"/>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38999" y="6294884"/>
            <a:ext cx="1891145" cy="310951"/>
          </a:xfrm>
          <a:prstGeom prst="rect">
            <a:avLst/>
          </a:prstGeom>
        </p:spPr>
      </p:pic>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543" y="1143000"/>
            <a:ext cx="8240457" cy="5029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01929521"/>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22238"/>
            <a:ext cx="8229600" cy="639762"/>
          </a:xfrm>
        </p:spPr>
        <p:txBody>
          <a:bodyPr>
            <a:noAutofit/>
          </a:bodyPr>
          <a:lstStyle/>
          <a:p>
            <a:pPr algn="l"/>
            <a:r>
              <a:rPr lang="en-US" sz="3600" b="1" dirty="0" smtClean="0">
                <a:solidFill>
                  <a:schemeClr val="bg1"/>
                </a:solidFill>
                <a:latin typeface="Arial" panose="020B0604020202020204" pitchFamily="34" charset="0"/>
                <a:cs typeface="Arial" panose="020B0604020202020204" pitchFamily="34" charset="0"/>
              </a:rPr>
              <a:t>Step 4: Page Title / Menu Items</a:t>
            </a:r>
            <a:endParaRPr lang="en-US" sz="3600" b="1" dirty="0">
              <a:solidFill>
                <a:schemeClr val="bg1"/>
              </a:solidFill>
              <a:latin typeface="Arial" panose="020B0604020202020204" pitchFamily="34" charset="0"/>
              <a:cs typeface="Arial" panose="020B0604020202020204" pitchFamily="34" charset="0"/>
            </a:endParaRPr>
          </a:p>
        </p:txBody>
      </p:sp>
      <p:sp>
        <p:nvSpPr>
          <p:cNvPr id="6" name="Flowchart: Process 5"/>
          <p:cNvSpPr/>
          <p:nvPr/>
        </p:nvSpPr>
        <p:spPr>
          <a:xfrm>
            <a:off x="-13855" y="838200"/>
            <a:ext cx="9144000" cy="5791201"/>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38999" y="6294884"/>
            <a:ext cx="1891145" cy="310951"/>
          </a:xfrm>
          <a:prstGeom prst="rect">
            <a:avLst/>
          </a:prstGeom>
        </p:spPr>
      </p:pic>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1143000"/>
            <a:ext cx="8222974" cy="5029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39353711"/>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22238"/>
            <a:ext cx="8229600" cy="639762"/>
          </a:xfrm>
        </p:spPr>
        <p:txBody>
          <a:bodyPr>
            <a:noAutofit/>
          </a:bodyPr>
          <a:lstStyle/>
          <a:p>
            <a:pPr algn="l"/>
            <a:r>
              <a:rPr lang="en-US" sz="3600" b="1" dirty="0" smtClean="0">
                <a:solidFill>
                  <a:schemeClr val="bg1"/>
                </a:solidFill>
                <a:latin typeface="Arial" panose="020B0604020202020204" pitchFamily="34" charset="0"/>
                <a:cs typeface="Arial" panose="020B0604020202020204" pitchFamily="34" charset="0"/>
              </a:rPr>
              <a:t>Step 5: About Skeleton</a:t>
            </a:r>
            <a:endParaRPr lang="en-US" sz="3600" b="1" dirty="0">
              <a:solidFill>
                <a:schemeClr val="bg1"/>
              </a:solidFill>
              <a:latin typeface="Arial" panose="020B0604020202020204" pitchFamily="34" charset="0"/>
              <a:cs typeface="Arial" panose="020B0604020202020204" pitchFamily="34" charset="0"/>
            </a:endParaRPr>
          </a:p>
        </p:txBody>
      </p:sp>
      <p:sp>
        <p:nvSpPr>
          <p:cNvPr id="6" name="Flowchart: Process 5"/>
          <p:cNvSpPr/>
          <p:nvPr/>
        </p:nvSpPr>
        <p:spPr>
          <a:xfrm>
            <a:off x="-13855" y="838200"/>
            <a:ext cx="9144000" cy="5791201"/>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38999" y="6294884"/>
            <a:ext cx="1891145" cy="310951"/>
          </a:xfrm>
          <a:prstGeom prst="rect">
            <a:avLst/>
          </a:prstGeom>
        </p:spPr>
      </p:pic>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5245" y="1038225"/>
            <a:ext cx="8305800" cy="50854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39353711"/>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22238"/>
            <a:ext cx="8229600" cy="639762"/>
          </a:xfrm>
        </p:spPr>
        <p:txBody>
          <a:bodyPr>
            <a:noAutofit/>
          </a:bodyPr>
          <a:lstStyle/>
          <a:p>
            <a:pPr algn="l"/>
            <a:r>
              <a:rPr lang="en-US" sz="3600" b="1" dirty="0" smtClean="0">
                <a:solidFill>
                  <a:schemeClr val="bg1"/>
                </a:solidFill>
                <a:latin typeface="Arial" panose="020B0604020202020204" pitchFamily="34" charset="0"/>
                <a:cs typeface="Arial" panose="020B0604020202020204" pitchFamily="34" charset="0"/>
              </a:rPr>
              <a:t>Step 6: Other Skeletons</a:t>
            </a:r>
            <a:endParaRPr lang="en-US" sz="3600" b="1" dirty="0">
              <a:solidFill>
                <a:schemeClr val="bg1"/>
              </a:solidFill>
              <a:latin typeface="Arial" panose="020B0604020202020204" pitchFamily="34" charset="0"/>
              <a:cs typeface="Arial" panose="020B0604020202020204" pitchFamily="34" charset="0"/>
            </a:endParaRPr>
          </a:p>
        </p:txBody>
      </p:sp>
      <p:sp>
        <p:nvSpPr>
          <p:cNvPr id="6" name="Flowchart: Process 5"/>
          <p:cNvSpPr/>
          <p:nvPr/>
        </p:nvSpPr>
        <p:spPr>
          <a:xfrm>
            <a:off x="-13855" y="838200"/>
            <a:ext cx="9144000" cy="5791201"/>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38999" y="6294884"/>
            <a:ext cx="1891145" cy="310951"/>
          </a:xfrm>
          <a:prstGeom prst="rect">
            <a:avLst/>
          </a:prstGeom>
        </p:spPr>
      </p:pic>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2224" y="1085850"/>
            <a:ext cx="8351841" cy="5105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4642157"/>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22238"/>
            <a:ext cx="8229600" cy="639762"/>
          </a:xfrm>
        </p:spPr>
        <p:txBody>
          <a:bodyPr>
            <a:noAutofit/>
          </a:bodyPr>
          <a:lstStyle/>
          <a:p>
            <a:pPr algn="l"/>
            <a:r>
              <a:rPr lang="en-US" sz="3600" b="1" dirty="0" smtClean="0">
                <a:solidFill>
                  <a:schemeClr val="bg1"/>
                </a:solidFill>
                <a:latin typeface="Arial" panose="020B0604020202020204" pitchFamily="34" charset="0"/>
                <a:cs typeface="Arial" panose="020B0604020202020204" pitchFamily="34" charset="0"/>
              </a:rPr>
              <a:t>Step 9: Placeholder Images</a:t>
            </a:r>
            <a:endParaRPr lang="en-US" sz="3600" b="1" dirty="0">
              <a:solidFill>
                <a:schemeClr val="bg1"/>
              </a:solidFill>
              <a:latin typeface="Arial" panose="020B0604020202020204" pitchFamily="34" charset="0"/>
              <a:cs typeface="Arial" panose="020B0604020202020204" pitchFamily="34" charset="0"/>
            </a:endParaRPr>
          </a:p>
        </p:txBody>
      </p:sp>
      <p:sp>
        <p:nvSpPr>
          <p:cNvPr id="6" name="Flowchart: Process 5"/>
          <p:cNvSpPr/>
          <p:nvPr/>
        </p:nvSpPr>
        <p:spPr>
          <a:xfrm>
            <a:off x="-13855" y="838200"/>
            <a:ext cx="9144000" cy="5791201"/>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38999" y="6294884"/>
            <a:ext cx="1891145" cy="310951"/>
          </a:xfrm>
          <a:prstGeom prst="rect">
            <a:avLst/>
          </a:prstGeom>
        </p:spPr>
      </p:pic>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7612" y="990600"/>
            <a:ext cx="8441066" cy="51777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670602"/>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22238"/>
            <a:ext cx="8229600" cy="639762"/>
          </a:xfrm>
        </p:spPr>
        <p:txBody>
          <a:bodyPr>
            <a:noAutofit/>
          </a:bodyPr>
          <a:lstStyle/>
          <a:p>
            <a:pPr algn="l"/>
            <a:r>
              <a:rPr lang="en-US" sz="3600" b="1" dirty="0" smtClean="0">
                <a:solidFill>
                  <a:schemeClr val="bg1"/>
                </a:solidFill>
                <a:latin typeface="Arial" panose="020B0604020202020204" pitchFamily="34" charset="0"/>
                <a:cs typeface="Arial" panose="020B0604020202020204" pitchFamily="34" charset="0"/>
              </a:rPr>
              <a:t>Step 10: </a:t>
            </a:r>
            <a:r>
              <a:rPr lang="en-US" sz="3600" b="1" dirty="0" err="1" smtClean="0">
                <a:solidFill>
                  <a:schemeClr val="bg1"/>
                </a:solidFill>
                <a:latin typeface="Arial" panose="020B0604020202020204" pitchFamily="34" charset="0"/>
                <a:cs typeface="Arial" panose="020B0604020202020204" pitchFamily="34" charset="0"/>
              </a:rPr>
              <a:t>Glyphicons</a:t>
            </a:r>
            <a:endParaRPr lang="en-US" sz="3600" b="1" dirty="0">
              <a:solidFill>
                <a:schemeClr val="bg1"/>
              </a:solidFill>
              <a:latin typeface="Arial" panose="020B0604020202020204" pitchFamily="34" charset="0"/>
              <a:cs typeface="Arial" panose="020B0604020202020204" pitchFamily="34" charset="0"/>
            </a:endParaRPr>
          </a:p>
        </p:txBody>
      </p:sp>
      <p:sp>
        <p:nvSpPr>
          <p:cNvPr id="6" name="Flowchart: Process 5"/>
          <p:cNvSpPr/>
          <p:nvPr/>
        </p:nvSpPr>
        <p:spPr>
          <a:xfrm>
            <a:off x="-13855" y="838200"/>
            <a:ext cx="9144000" cy="5791201"/>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38999" y="6294884"/>
            <a:ext cx="1891145" cy="310951"/>
          </a:xfrm>
          <a:prstGeom prst="rect">
            <a:avLst/>
          </a:prstGeom>
        </p:spPr>
      </p:pic>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9045" y="990601"/>
            <a:ext cx="8458200" cy="51825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38790093"/>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22238"/>
            <a:ext cx="8229600" cy="639762"/>
          </a:xfrm>
        </p:spPr>
        <p:txBody>
          <a:bodyPr>
            <a:noAutofit/>
          </a:bodyPr>
          <a:lstStyle/>
          <a:p>
            <a:pPr algn="l"/>
            <a:r>
              <a:rPr lang="en-US" sz="3600" b="1" dirty="0" smtClean="0">
                <a:solidFill>
                  <a:schemeClr val="bg1"/>
                </a:solidFill>
                <a:latin typeface="Arial" panose="020B0604020202020204" pitchFamily="34" charset="0"/>
                <a:cs typeface="Arial" panose="020B0604020202020204" pitchFamily="34" charset="0"/>
              </a:rPr>
              <a:t>Step 11: Tables!</a:t>
            </a:r>
            <a:endParaRPr lang="en-US" sz="3600" b="1" dirty="0">
              <a:solidFill>
                <a:schemeClr val="bg1"/>
              </a:solidFill>
              <a:latin typeface="Arial" panose="020B0604020202020204" pitchFamily="34" charset="0"/>
              <a:cs typeface="Arial" panose="020B0604020202020204" pitchFamily="34" charset="0"/>
            </a:endParaRPr>
          </a:p>
        </p:txBody>
      </p:sp>
      <p:sp>
        <p:nvSpPr>
          <p:cNvPr id="6" name="Flowchart: Process 5"/>
          <p:cNvSpPr/>
          <p:nvPr/>
        </p:nvSpPr>
        <p:spPr>
          <a:xfrm>
            <a:off x="-13855" y="838200"/>
            <a:ext cx="9144000" cy="5791201"/>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38999" y="6294884"/>
            <a:ext cx="1891145" cy="310951"/>
          </a:xfrm>
          <a:prstGeom prst="rect">
            <a:avLst/>
          </a:prstGeom>
        </p:spPr>
      </p:pic>
      <p:pic>
        <p:nvPicPr>
          <p:cNvPr id="102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9045" y="990600"/>
            <a:ext cx="8458199" cy="51700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56551774"/>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22238"/>
            <a:ext cx="8229600" cy="639762"/>
          </a:xfrm>
        </p:spPr>
        <p:txBody>
          <a:bodyPr>
            <a:noAutofit/>
          </a:bodyPr>
          <a:lstStyle/>
          <a:p>
            <a:pPr algn="l"/>
            <a:r>
              <a:rPr lang="en-US" sz="3600" b="1" dirty="0" smtClean="0">
                <a:solidFill>
                  <a:schemeClr val="bg1"/>
                </a:solidFill>
                <a:latin typeface="Arial" panose="020B0604020202020204" pitchFamily="34" charset="0"/>
                <a:cs typeface="Arial" panose="020B0604020202020204" pitchFamily="34" charset="0"/>
              </a:rPr>
              <a:t>Step 12: Google Maps</a:t>
            </a:r>
            <a:endParaRPr lang="en-US" sz="3600" b="1" dirty="0">
              <a:solidFill>
                <a:schemeClr val="bg1"/>
              </a:solidFill>
              <a:latin typeface="Arial" panose="020B0604020202020204" pitchFamily="34" charset="0"/>
              <a:cs typeface="Arial" panose="020B0604020202020204" pitchFamily="34" charset="0"/>
            </a:endParaRPr>
          </a:p>
        </p:txBody>
      </p:sp>
      <p:sp>
        <p:nvSpPr>
          <p:cNvPr id="6" name="Flowchart: Process 5"/>
          <p:cNvSpPr/>
          <p:nvPr/>
        </p:nvSpPr>
        <p:spPr>
          <a:xfrm>
            <a:off x="-13855" y="838200"/>
            <a:ext cx="9144000" cy="5791201"/>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38999" y="6294884"/>
            <a:ext cx="1891145" cy="310951"/>
          </a:xfrm>
          <a:prstGeom prst="rect">
            <a:avLst/>
          </a:prstGeom>
        </p:spPr>
      </p:pic>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9045" y="990600"/>
            <a:ext cx="8458199" cy="51360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68586035"/>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22238"/>
            <a:ext cx="8229600" cy="639762"/>
          </a:xfrm>
        </p:spPr>
        <p:txBody>
          <a:bodyPr>
            <a:noAutofit/>
          </a:bodyPr>
          <a:lstStyle/>
          <a:p>
            <a:pPr algn="l"/>
            <a:r>
              <a:rPr lang="en-US" sz="3600" b="1" dirty="0" smtClean="0">
                <a:solidFill>
                  <a:schemeClr val="bg1"/>
                </a:solidFill>
                <a:latin typeface="Arial" panose="020B0604020202020204" pitchFamily="34" charset="0"/>
                <a:cs typeface="Arial" panose="020B0604020202020204" pitchFamily="34" charset="0"/>
              </a:rPr>
              <a:t>Step 13: Navigation Anchors</a:t>
            </a:r>
            <a:endParaRPr lang="en-US" sz="3600" b="1" dirty="0">
              <a:solidFill>
                <a:schemeClr val="bg1"/>
              </a:solidFill>
              <a:latin typeface="Arial" panose="020B0604020202020204" pitchFamily="34" charset="0"/>
              <a:cs typeface="Arial" panose="020B0604020202020204" pitchFamily="34" charset="0"/>
            </a:endParaRPr>
          </a:p>
        </p:txBody>
      </p:sp>
      <p:sp>
        <p:nvSpPr>
          <p:cNvPr id="6" name="Flowchart: Process 5"/>
          <p:cNvSpPr/>
          <p:nvPr/>
        </p:nvSpPr>
        <p:spPr>
          <a:xfrm>
            <a:off x="-13855" y="838200"/>
            <a:ext cx="9144000" cy="5791201"/>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38999" y="6294884"/>
            <a:ext cx="1891145" cy="310951"/>
          </a:xfrm>
          <a:prstGeom prst="rect">
            <a:avLst/>
          </a:prstGeom>
        </p:spPr>
      </p:pic>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9045" y="990600"/>
            <a:ext cx="8458199" cy="51360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8800760"/>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22238"/>
            <a:ext cx="8229600" cy="639762"/>
          </a:xfrm>
        </p:spPr>
        <p:txBody>
          <a:bodyPr>
            <a:noAutofit/>
          </a:bodyPr>
          <a:lstStyle/>
          <a:p>
            <a:pPr algn="l"/>
            <a:r>
              <a:rPr lang="en-US" sz="3600" b="1" dirty="0" smtClean="0">
                <a:solidFill>
                  <a:schemeClr val="bg1"/>
                </a:solidFill>
                <a:latin typeface="Arial" panose="020B0604020202020204" pitchFamily="34" charset="0"/>
                <a:cs typeface="Arial" panose="020B0604020202020204" pitchFamily="34" charset="0"/>
              </a:rPr>
              <a:t>Step 14: Background / Aesthetics</a:t>
            </a:r>
            <a:endParaRPr lang="en-US" sz="3600" b="1" dirty="0">
              <a:solidFill>
                <a:schemeClr val="bg1"/>
              </a:solidFill>
              <a:latin typeface="Arial" panose="020B0604020202020204" pitchFamily="34" charset="0"/>
              <a:cs typeface="Arial" panose="020B0604020202020204" pitchFamily="34" charset="0"/>
            </a:endParaRPr>
          </a:p>
        </p:txBody>
      </p:sp>
      <p:sp>
        <p:nvSpPr>
          <p:cNvPr id="6" name="Flowchart: Process 5"/>
          <p:cNvSpPr/>
          <p:nvPr/>
        </p:nvSpPr>
        <p:spPr>
          <a:xfrm>
            <a:off x="-13855" y="838200"/>
            <a:ext cx="9144000" cy="5791201"/>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38999" y="6294884"/>
            <a:ext cx="1891145" cy="310951"/>
          </a:xfrm>
          <a:prstGeom prst="rect">
            <a:avLst/>
          </a:prstGeom>
        </p:spPr>
      </p:pic>
      <p:pic>
        <p:nvPicPr>
          <p:cNvPr id="122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990601"/>
            <a:ext cx="8662043" cy="53042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4567046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22238"/>
            <a:ext cx="8229600" cy="639762"/>
          </a:xfrm>
        </p:spPr>
        <p:txBody>
          <a:bodyPr>
            <a:noAutofit/>
          </a:bodyPr>
          <a:lstStyle/>
          <a:p>
            <a:pPr algn="l"/>
            <a:r>
              <a:rPr lang="en-US" sz="3600" b="1" dirty="0" smtClean="0">
                <a:solidFill>
                  <a:schemeClr val="bg1"/>
                </a:solidFill>
                <a:latin typeface="Arial" panose="020B0604020202020204" pitchFamily="34" charset="0"/>
                <a:cs typeface="Arial" panose="020B0604020202020204" pitchFamily="34" charset="0"/>
              </a:rPr>
              <a:t>What to Takeaway!</a:t>
            </a:r>
            <a:endParaRPr lang="en-US" sz="3600" b="1" dirty="0">
              <a:solidFill>
                <a:schemeClr val="bg1"/>
              </a:solidFill>
              <a:latin typeface="Arial" panose="020B0604020202020204" pitchFamily="34" charset="0"/>
              <a:cs typeface="Arial" panose="020B0604020202020204" pitchFamily="34" charset="0"/>
            </a:endParaRPr>
          </a:p>
        </p:txBody>
      </p:sp>
      <p:sp>
        <p:nvSpPr>
          <p:cNvPr id="6" name="Flowchart: Process 5"/>
          <p:cNvSpPr/>
          <p:nvPr/>
        </p:nvSpPr>
        <p:spPr>
          <a:xfrm>
            <a:off x="-13855" y="838200"/>
            <a:ext cx="9144000" cy="5791201"/>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457200" y="1055370"/>
            <a:ext cx="8229600" cy="5280660"/>
          </a:xfrm>
        </p:spPr>
        <p:txBody>
          <a:bodyPr>
            <a:normAutofit fontScale="85000" lnSpcReduction="20000"/>
          </a:bodyPr>
          <a:lstStyle/>
          <a:p>
            <a:pPr marL="0" indent="0">
              <a:buNone/>
            </a:pPr>
            <a:r>
              <a:rPr lang="en-US" sz="2800" dirty="0" smtClean="0">
                <a:latin typeface="Arial" panose="020B0604020202020204" pitchFamily="34" charset="0"/>
                <a:cs typeface="Arial" panose="020B0604020202020204" pitchFamily="34" charset="0"/>
              </a:rPr>
              <a:t>If you’re a…</a:t>
            </a:r>
          </a:p>
          <a:p>
            <a:pPr marL="0" indent="0">
              <a:buNone/>
            </a:pPr>
            <a:endParaRPr lang="en-US" sz="2800" dirty="0" smtClean="0">
              <a:latin typeface="Arial" panose="020B0604020202020204" pitchFamily="34" charset="0"/>
              <a:cs typeface="Arial" panose="020B0604020202020204" pitchFamily="34" charset="0"/>
            </a:endParaRPr>
          </a:p>
          <a:p>
            <a:r>
              <a:rPr lang="en-US" sz="2800" b="1" dirty="0" smtClean="0">
                <a:latin typeface="Arial" panose="020B0604020202020204" pitchFamily="34" charset="0"/>
                <a:cs typeface="Arial" panose="020B0604020202020204" pitchFamily="34" charset="0"/>
              </a:rPr>
              <a:t>Total Beginner to Coding: </a:t>
            </a:r>
          </a:p>
          <a:p>
            <a:pPr lvl="1"/>
            <a:r>
              <a:rPr lang="en-US" sz="2400" dirty="0" smtClean="0">
                <a:latin typeface="Arial" panose="020B0604020202020204" pitchFamily="34" charset="0"/>
                <a:cs typeface="Arial" panose="020B0604020202020204" pitchFamily="34" charset="0"/>
              </a:rPr>
              <a:t>Walk away with an understanding of what HTML/CSS is, how it works, and where Bootstrap fits in. </a:t>
            </a:r>
          </a:p>
          <a:p>
            <a:pPr lvl="1"/>
            <a:r>
              <a:rPr lang="en-US" sz="2400" dirty="0" smtClean="0">
                <a:latin typeface="Arial" panose="020B0604020202020204" pitchFamily="34" charset="0"/>
                <a:cs typeface="Arial" panose="020B0604020202020204" pitchFamily="34" charset="0"/>
              </a:rPr>
              <a:t>Understanding grid layouts would be good too!</a:t>
            </a:r>
          </a:p>
          <a:p>
            <a:endParaRPr lang="en-US" sz="2800" b="1" dirty="0">
              <a:latin typeface="Arial" panose="020B0604020202020204" pitchFamily="34" charset="0"/>
              <a:cs typeface="Arial" panose="020B0604020202020204" pitchFamily="34" charset="0"/>
            </a:endParaRPr>
          </a:p>
          <a:p>
            <a:r>
              <a:rPr lang="en-US" sz="2800" b="1" dirty="0" smtClean="0">
                <a:latin typeface="Arial" panose="020B0604020202020204" pitchFamily="34" charset="0"/>
                <a:cs typeface="Arial" panose="020B0604020202020204" pitchFamily="34" charset="0"/>
              </a:rPr>
              <a:t>Coded Before, New to Web:</a:t>
            </a:r>
          </a:p>
          <a:p>
            <a:pPr lvl="1"/>
            <a:r>
              <a:rPr lang="en-US" sz="2400" dirty="0" smtClean="0">
                <a:latin typeface="Arial" panose="020B0604020202020204" pitchFamily="34" charset="0"/>
                <a:cs typeface="Arial" panose="020B0604020202020204" pitchFamily="34" charset="0"/>
              </a:rPr>
              <a:t>Walk away understanding how to translate a grid layout into HTML/CSS using Bootstrap “rows, columns, and containers ”.</a:t>
            </a:r>
          </a:p>
          <a:p>
            <a:pPr lvl="1"/>
            <a:r>
              <a:rPr lang="en-US" sz="2400" dirty="0" smtClean="0">
                <a:latin typeface="Arial" panose="020B0604020202020204" pitchFamily="34" charset="0"/>
                <a:cs typeface="Arial" panose="020B0604020202020204" pitchFamily="34" charset="0"/>
              </a:rPr>
              <a:t>Also, understand how to use the Bootstrap documentation to “pick and place” resources as necessary.</a:t>
            </a:r>
          </a:p>
          <a:p>
            <a:endParaRPr lang="en-US" sz="2800" b="1" dirty="0">
              <a:latin typeface="Arial" panose="020B0604020202020204" pitchFamily="34" charset="0"/>
              <a:cs typeface="Arial" panose="020B0604020202020204" pitchFamily="34" charset="0"/>
            </a:endParaRPr>
          </a:p>
          <a:p>
            <a:r>
              <a:rPr lang="en-US" sz="2800" b="1" dirty="0" smtClean="0">
                <a:latin typeface="Arial" panose="020B0604020202020204" pitchFamily="34" charset="0"/>
                <a:cs typeface="Arial" panose="020B0604020202020204" pitchFamily="34" charset="0"/>
              </a:rPr>
              <a:t>HTML/CSS Fiddler:</a:t>
            </a:r>
          </a:p>
          <a:p>
            <a:pPr lvl="1"/>
            <a:r>
              <a:rPr lang="en-US" sz="2400" dirty="0" smtClean="0">
                <a:latin typeface="Arial" panose="020B0604020202020204" pitchFamily="34" charset="0"/>
                <a:cs typeface="Arial" panose="020B0604020202020204" pitchFamily="34" charset="0"/>
              </a:rPr>
              <a:t>Learn tricks to develop more systematically</a:t>
            </a:r>
          </a:p>
          <a:p>
            <a:pPr lvl="1"/>
            <a:r>
              <a:rPr lang="en-US" sz="2400" dirty="0" smtClean="0">
                <a:latin typeface="Arial" panose="020B0604020202020204" pitchFamily="34" charset="0"/>
                <a:cs typeface="Arial" panose="020B0604020202020204" pitchFamily="34" charset="0"/>
              </a:rPr>
              <a:t>Gain the confidence to build your own site from scratch!</a:t>
            </a:r>
          </a:p>
          <a:p>
            <a:endParaRPr lang="en-US" sz="2800" b="1" dirty="0" smtClean="0">
              <a:latin typeface="Arial" panose="020B0604020202020204" pitchFamily="34" charset="0"/>
              <a:cs typeface="Arial" panose="020B0604020202020204" pitchFamily="34" charset="0"/>
            </a:endParaRPr>
          </a:p>
          <a:p>
            <a:endParaRPr lang="en-US" sz="2800" b="1" dirty="0" smtClean="0">
              <a:latin typeface="Arial" panose="020B0604020202020204" pitchFamily="34" charset="0"/>
              <a:cs typeface="Arial" panose="020B0604020202020204" pitchFamily="34" charset="0"/>
            </a:endParaRP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38999" y="6294884"/>
            <a:ext cx="1891145" cy="310951"/>
          </a:xfrm>
          <a:prstGeom prst="rect">
            <a:avLst/>
          </a:prstGeom>
        </p:spPr>
      </p:pic>
    </p:spTree>
    <p:extLst>
      <p:ext uri="{BB962C8B-B14F-4D97-AF65-F5344CB8AC3E}">
        <p14:creationId xmlns:p14="http://schemas.microsoft.com/office/powerpoint/2010/main" val="1916021239"/>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22238"/>
            <a:ext cx="8229600" cy="639762"/>
          </a:xfrm>
        </p:spPr>
        <p:txBody>
          <a:bodyPr>
            <a:noAutofit/>
          </a:bodyPr>
          <a:lstStyle/>
          <a:p>
            <a:pPr algn="l"/>
            <a:r>
              <a:rPr lang="en-US" sz="3600" b="1" dirty="0" smtClean="0">
                <a:solidFill>
                  <a:schemeClr val="bg1"/>
                </a:solidFill>
                <a:latin typeface="Arial" panose="020B0604020202020204" pitchFamily="34" charset="0"/>
                <a:cs typeface="Arial" panose="020B0604020202020204" pitchFamily="34" charset="0"/>
              </a:rPr>
              <a:t>Step 14: Scrolling </a:t>
            </a:r>
            <a:r>
              <a:rPr lang="en-US" sz="3600" b="1" dirty="0" err="1" smtClean="0">
                <a:solidFill>
                  <a:schemeClr val="bg1"/>
                </a:solidFill>
                <a:latin typeface="Arial" panose="020B0604020202020204" pitchFamily="34" charset="0"/>
                <a:cs typeface="Arial" panose="020B0604020202020204" pitchFamily="34" charset="0"/>
              </a:rPr>
              <a:t>Navbar</a:t>
            </a:r>
            <a:endParaRPr lang="en-US" sz="3600" b="1" dirty="0">
              <a:solidFill>
                <a:schemeClr val="bg1"/>
              </a:solidFill>
              <a:latin typeface="Arial" panose="020B0604020202020204" pitchFamily="34" charset="0"/>
              <a:cs typeface="Arial" panose="020B0604020202020204" pitchFamily="34" charset="0"/>
            </a:endParaRPr>
          </a:p>
        </p:txBody>
      </p:sp>
      <p:sp>
        <p:nvSpPr>
          <p:cNvPr id="6" name="Flowchart: Process 5"/>
          <p:cNvSpPr/>
          <p:nvPr/>
        </p:nvSpPr>
        <p:spPr>
          <a:xfrm>
            <a:off x="-13855" y="838200"/>
            <a:ext cx="9144000" cy="5791201"/>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38999" y="6294884"/>
            <a:ext cx="1891145" cy="310951"/>
          </a:xfrm>
          <a:prstGeom prst="rect">
            <a:avLst/>
          </a:prstGeom>
        </p:spPr>
      </p:pic>
      <p:pic>
        <p:nvPicPr>
          <p:cNvPr id="133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059" y="990600"/>
            <a:ext cx="8580341" cy="5257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32893699"/>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22238"/>
            <a:ext cx="8229600" cy="639762"/>
          </a:xfrm>
        </p:spPr>
        <p:txBody>
          <a:bodyPr>
            <a:noAutofit/>
          </a:bodyPr>
          <a:lstStyle/>
          <a:p>
            <a:pPr algn="l"/>
            <a:r>
              <a:rPr lang="en-US" sz="3600" b="1" dirty="0" smtClean="0">
                <a:solidFill>
                  <a:schemeClr val="bg1"/>
                </a:solidFill>
                <a:latin typeface="Arial" panose="020B0604020202020204" pitchFamily="34" charset="0"/>
                <a:cs typeface="Arial" panose="020B0604020202020204" pitchFamily="34" charset="0"/>
              </a:rPr>
              <a:t>Step 15: </a:t>
            </a:r>
            <a:r>
              <a:rPr lang="en-US" sz="3600" b="1" dirty="0" err="1" smtClean="0">
                <a:solidFill>
                  <a:schemeClr val="bg1"/>
                </a:solidFill>
                <a:latin typeface="Arial" panose="020B0604020202020204" pitchFamily="34" charset="0"/>
                <a:cs typeface="Arial" panose="020B0604020202020204" pitchFamily="34" charset="0"/>
              </a:rPr>
              <a:t>Jumbotron</a:t>
            </a:r>
            <a:r>
              <a:rPr lang="en-US" sz="3600" b="1" dirty="0" smtClean="0">
                <a:solidFill>
                  <a:schemeClr val="bg1"/>
                </a:solidFill>
                <a:latin typeface="Arial" panose="020B0604020202020204" pitchFamily="34" charset="0"/>
                <a:cs typeface="Arial" panose="020B0604020202020204" pitchFamily="34" charset="0"/>
              </a:rPr>
              <a:t> Color</a:t>
            </a:r>
            <a:endParaRPr lang="en-US" sz="3600" b="1" dirty="0">
              <a:solidFill>
                <a:schemeClr val="bg1"/>
              </a:solidFill>
              <a:latin typeface="Arial" panose="020B0604020202020204" pitchFamily="34" charset="0"/>
              <a:cs typeface="Arial" panose="020B0604020202020204" pitchFamily="34" charset="0"/>
            </a:endParaRPr>
          </a:p>
        </p:txBody>
      </p:sp>
      <p:sp>
        <p:nvSpPr>
          <p:cNvPr id="6" name="Flowchart: Process 5"/>
          <p:cNvSpPr/>
          <p:nvPr/>
        </p:nvSpPr>
        <p:spPr>
          <a:xfrm>
            <a:off x="-13855" y="838200"/>
            <a:ext cx="9144000" cy="5791201"/>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38999" y="6294884"/>
            <a:ext cx="1891145" cy="310951"/>
          </a:xfrm>
          <a:prstGeom prst="rect">
            <a:avLst/>
          </a:prstGeom>
        </p:spPr>
      </p:pic>
      <p:pic>
        <p:nvPicPr>
          <p:cNvPr id="1433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9045" y="1019175"/>
            <a:ext cx="8458200" cy="51847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75406152"/>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22238"/>
            <a:ext cx="8229600" cy="639762"/>
          </a:xfrm>
        </p:spPr>
        <p:txBody>
          <a:bodyPr>
            <a:noAutofit/>
          </a:bodyPr>
          <a:lstStyle/>
          <a:p>
            <a:pPr algn="l"/>
            <a:r>
              <a:rPr lang="en-US" sz="3600" b="1" dirty="0" smtClean="0">
                <a:solidFill>
                  <a:schemeClr val="bg1"/>
                </a:solidFill>
                <a:latin typeface="Arial" panose="020B0604020202020204" pitchFamily="34" charset="0"/>
                <a:cs typeface="Arial" panose="020B0604020202020204" pitchFamily="34" charset="0"/>
              </a:rPr>
              <a:t>Step 16: Modal!</a:t>
            </a:r>
            <a:endParaRPr lang="en-US" sz="3600" b="1" dirty="0">
              <a:solidFill>
                <a:schemeClr val="bg1"/>
              </a:solidFill>
              <a:latin typeface="Arial" panose="020B0604020202020204" pitchFamily="34" charset="0"/>
              <a:cs typeface="Arial" panose="020B0604020202020204" pitchFamily="34" charset="0"/>
            </a:endParaRPr>
          </a:p>
        </p:txBody>
      </p:sp>
      <p:sp>
        <p:nvSpPr>
          <p:cNvPr id="6" name="Flowchart: Process 5"/>
          <p:cNvSpPr/>
          <p:nvPr/>
        </p:nvSpPr>
        <p:spPr>
          <a:xfrm>
            <a:off x="-13855" y="838200"/>
            <a:ext cx="9144000" cy="5791201"/>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38999" y="6294884"/>
            <a:ext cx="1891145" cy="310951"/>
          </a:xfrm>
          <a:prstGeom prst="rect">
            <a:avLst/>
          </a:prstGeom>
        </p:spPr>
      </p:pic>
      <p:pic>
        <p:nvPicPr>
          <p:cNvPr id="1536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944117"/>
            <a:ext cx="8603035" cy="53042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3820079"/>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22238"/>
            <a:ext cx="8229600" cy="639762"/>
          </a:xfrm>
        </p:spPr>
        <p:txBody>
          <a:bodyPr>
            <a:noAutofit/>
          </a:bodyPr>
          <a:lstStyle/>
          <a:p>
            <a:pPr algn="l"/>
            <a:r>
              <a:rPr lang="en-US" sz="3600" b="1" dirty="0" smtClean="0">
                <a:solidFill>
                  <a:schemeClr val="bg1"/>
                </a:solidFill>
                <a:latin typeface="Arial" panose="020B0604020202020204" pitchFamily="34" charset="0"/>
                <a:cs typeface="Arial" panose="020B0604020202020204" pitchFamily="34" charset="0"/>
              </a:rPr>
              <a:t>Step 17: Fin!</a:t>
            </a:r>
            <a:endParaRPr lang="en-US" sz="3600" b="1" dirty="0">
              <a:solidFill>
                <a:schemeClr val="bg1"/>
              </a:solidFill>
              <a:latin typeface="Arial" panose="020B0604020202020204" pitchFamily="34" charset="0"/>
              <a:cs typeface="Arial" panose="020B0604020202020204" pitchFamily="34" charset="0"/>
            </a:endParaRPr>
          </a:p>
        </p:txBody>
      </p:sp>
      <p:sp>
        <p:nvSpPr>
          <p:cNvPr id="6" name="Flowchart: Process 5"/>
          <p:cNvSpPr/>
          <p:nvPr/>
        </p:nvSpPr>
        <p:spPr>
          <a:xfrm>
            <a:off x="-13855" y="838200"/>
            <a:ext cx="9144000" cy="5791201"/>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38999" y="6294884"/>
            <a:ext cx="1891145" cy="310951"/>
          </a:xfrm>
          <a:prstGeom prst="rect">
            <a:avLst/>
          </a:prstGeom>
        </p:spPr>
      </p:pic>
      <p:pic>
        <p:nvPicPr>
          <p:cNvPr id="1638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1" y="914400"/>
            <a:ext cx="8576700" cy="5257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75803549"/>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lowchart: Process 8"/>
          <p:cNvSpPr/>
          <p:nvPr/>
        </p:nvSpPr>
        <p:spPr>
          <a:xfrm>
            <a:off x="376381" y="3840481"/>
            <a:ext cx="8447810" cy="4571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p:cNvSpPr>
            <a:spLocks noGrp="1"/>
          </p:cNvSpPr>
          <p:nvPr>
            <p:ph type="ctrTitle"/>
          </p:nvPr>
        </p:nvSpPr>
        <p:spPr>
          <a:xfrm>
            <a:off x="322695" y="2376249"/>
            <a:ext cx="8610600" cy="1464232"/>
          </a:xfrm>
        </p:spPr>
        <p:txBody>
          <a:bodyPr>
            <a:normAutofit/>
          </a:bodyPr>
          <a:lstStyle/>
          <a:p>
            <a:pPr algn="l"/>
            <a:r>
              <a:rPr lang="en-US" sz="6000" b="1" i="1" dirty="0" smtClean="0">
                <a:solidFill>
                  <a:schemeClr val="bg1"/>
                </a:solidFill>
                <a:latin typeface="Arial" panose="020B0604020202020204" pitchFamily="34" charset="0"/>
                <a:ea typeface="Roboto" panose="02000000000000000000" pitchFamily="2" charset="0"/>
                <a:cs typeface="Arial" panose="020B0604020202020204" pitchFamily="34" charset="0"/>
              </a:rPr>
              <a:t>Questions?</a:t>
            </a:r>
            <a:endParaRPr lang="en-US" sz="6000" b="1" i="1"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4020731822"/>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294409" y="3991429"/>
            <a:ext cx="8610600" cy="17526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endParaRPr lang="en-US" sz="3000" b="1" dirty="0">
              <a:solidFill>
                <a:schemeClr val="bg1"/>
              </a:solidFill>
              <a:latin typeface="Arial" panose="020B0604020202020204" pitchFamily="34" charset="0"/>
              <a:ea typeface="Roboto" panose="02000000000000000000" pitchFamily="2" charset="0"/>
              <a:cs typeface="Arial" panose="020B0604020202020204" pitchFamily="34" charset="0"/>
            </a:endParaRPr>
          </a:p>
          <a:p>
            <a:r>
              <a:rPr lang="en-US" sz="3000" b="1" dirty="0" smtClean="0">
                <a:solidFill>
                  <a:schemeClr val="bg1"/>
                </a:solidFill>
                <a:latin typeface="Arial" panose="020B0604020202020204" pitchFamily="34" charset="0"/>
                <a:ea typeface="Roboto" panose="02000000000000000000" pitchFamily="2" charset="0"/>
                <a:cs typeface="Arial" panose="020B0604020202020204" pitchFamily="34" charset="0"/>
              </a:rPr>
              <a:t>Liked it? Hated it? Let us know:</a:t>
            </a:r>
          </a:p>
          <a:p>
            <a:r>
              <a:rPr lang="en-US" sz="3000" dirty="0">
                <a:solidFill>
                  <a:schemeClr val="bg1"/>
                </a:solidFill>
                <a:latin typeface="Arial" panose="020B0604020202020204" pitchFamily="34" charset="0"/>
                <a:ea typeface="Roboto" panose="02000000000000000000" pitchFamily="2" charset="0"/>
                <a:cs typeface="Arial" panose="020B0604020202020204" pitchFamily="34" charset="0"/>
              </a:rPr>
              <a:t>r</a:t>
            </a:r>
            <a:r>
              <a:rPr lang="en-US" sz="3000" dirty="0" smtClean="0">
                <a:solidFill>
                  <a:schemeClr val="bg1"/>
                </a:solidFill>
                <a:latin typeface="Arial" panose="020B0604020202020204" pitchFamily="34" charset="0"/>
                <a:ea typeface="Roboto" panose="02000000000000000000" pitchFamily="2" charset="0"/>
                <a:cs typeface="Arial" panose="020B0604020202020204" pitchFamily="34" charset="0"/>
              </a:rPr>
              <a:t>icedevchats.org/reviews</a:t>
            </a:r>
          </a:p>
        </p:txBody>
      </p:sp>
      <p:sp>
        <p:nvSpPr>
          <p:cNvPr id="9" name="Flowchart: Process 8"/>
          <p:cNvSpPr/>
          <p:nvPr/>
        </p:nvSpPr>
        <p:spPr>
          <a:xfrm>
            <a:off x="375804" y="3573055"/>
            <a:ext cx="8447810" cy="4571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4091" y="2027355"/>
            <a:ext cx="8831236" cy="1452071"/>
          </a:xfrm>
          <a:prstGeom prst="rect">
            <a:avLst/>
          </a:prstGeom>
        </p:spPr>
      </p:pic>
      <p:sp>
        <p:nvSpPr>
          <p:cNvPr id="14" name="Rectangle 13"/>
          <p:cNvSpPr/>
          <p:nvPr/>
        </p:nvSpPr>
        <p:spPr>
          <a:xfrm>
            <a:off x="2083636" y="1143000"/>
            <a:ext cx="5032147" cy="646331"/>
          </a:xfrm>
          <a:prstGeom prst="rect">
            <a:avLst/>
          </a:prstGeom>
        </p:spPr>
        <p:txBody>
          <a:bodyPr wrap="none">
            <a:spAutoFit/>
          </a:bodyPr>
          <a:lstStyle/>
          <a:p>
            <a:r>
              <a:rPr lang="en-US" sz="3600" b="1" dirty="0" smtClean="0">
                <a:solidFill>
                  <a:schemeClr val="bg1"/>
                </a:solidFill>
                <a:latin typeface="Arial" panose="020B0604020202020204" pitchFamily="34" charset="0"/>
                <a:ea typeface="Roboto" panose="02000000000000000000" pitchFamily="2" charset="0"/>
                <a:cs typeface="Arial" panose="020B0604020202020204" pitchFamily="34" charset="0"/>
              </a:rPr>
              <a:t>Thanks for attending! </a:t>
            </a:r>
          </a:p>
        </p:txBody>
      </p:sp>
    </p:spTree>
    <p:extLst>
      <p:ext uri="{BB962C8B-B14F-4D97-AF65-F5344CB8AC3E}">
        <p14:creationId xmlns:p14="http://schemas.microsoft.com/office/powerpoint/2010/main" val="85163546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22238"/>
            <a:ext cx="8229600" cy="639762"/>
          </a:xfrm>
        </p:spPr>
        <p:txBody>
          <a:bodyPr>
            <a:noAutofit/>
          </a:bodyPr>
          <a:lstStyle/>
          <a:p>
            <a:pPr algn="l"/>
            <a:r>
              <a:rPr lang="en-US" sz="3600" b="1" dirty="0" smtClean="0">
                <a:solidFill>
                  <a:schemeClr val="bg1"/>
                </a:solidFill>
                <a:latin typeface="Arial" panose="020B0604020202020204" pitchFamily="34" charset="0"/>
                <a:cs typeface="Arial" panose="020B0604020202020204" pitchFamily="34" charset="0"/>
              </a:rPr>
              <a:t>How to Keep Up!</a:t>
            </a:r>
            <a:endParaRPr lang="en-US" sz="3600" b="1" dirty="0">
              <a:solidFill>
                <a:schemeClr val="bg1"/>
              </a:solidFill>
              <a:latin typeface="Arial" panose="020B0604020202020204" pitchFamily="34" charset="0"/>
              <a:cs typeface="Arial" panose="020B0604020202020204" pitchFamily="34" charset="0"/>
            </a:endParaRPr>
          </a:p>
        </p:txBody>
      </p:sp>
      <p:sp>
        <p:nvSpPr>
          <p:cNvPr id="6" name="Flowchart: Process 5"/>
          <p:cNvSpPr/>
          <p:nvPr/>
        </p:nvSpPr>
        <p:spPr>
          <a:xfrm>
            <a:off x="-13855" y="838200"/>
            <a:ext cx="9144000" cy="5791201"/>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457200" y="1828800"/>
            <a:ext cx="8229600" cy="3429000"/>
          </a:xfrm>
        </p:spPr>
        <p:txBody>
          <a:bodyPr>
            <a:normAutofit fontScale="92500" lnSpcReduction="20000"/>
          </a:bodyPr>
          <a:lstStyle/>
          <a:p>
            <a:pPr marL="0" indent="0">
              <a:buNone/>
            </a:pPr>
            <a:r>
              <a:rPr lang="en-US" sz="2800" b="1" dirty="0" smtClean="0">
                <a:latin typeface="Arial" panose="020B0604020202020204" pitchFamily="34" charset="0"/>
                <a:cs typeface="Arial" panose="020B0604020202020204" pitchFamily="34" charset="0"/>
              </a:rPr>
              <a:t>As we go through this workshop… </a:t>
            </a:r>
          </a:p>
          <a:p>
            <a:pPr marL="0" indent="0">
              <a:buNone/>
            </a:pPr>
            <a:endParaRPr lang="en-US" sz="2800" b="1" dirty="0">
              <a:latin typeface="Arial" panose="020B0604020202020204" pitchFamily="34" charset="0"/>
              <a:cs typeface="Arial" panose="020B0604020202020204" pitchFamily="34" charset="0"/>
            </a:endParaRPr>
          </a:p>
          <a:p>
            <a:pPr marL="0" indent="0">
              <a:buNone/>
            </a:pPr>
            <a:r>
              <a:rPr lang="en-US" sz="2800" dirty="0" smtClean="0">
                <a:latin typeface="Arial" panose="020B0604020202020204" pitchFamily="34" charset="0"/>
                <a:cs typeface="Arial" panose="020B0604020202020204" pitchFamily="34" charset="0"/>
              </a:rPr>
              <a:t>Feel encouraged to ask your neighbors for help. It’s the fastest way to get help</a:t>
            </a:r>
          </a:p>
          <a:p>
            <a:pPr marL="0" indent="0">
              <a:buNone/>
            </a:pPr>
            <a:endParaRPr lang="en-US" sz="2800" dirty="0">
              <a:latin typeface="Arial" panose="020B0604020202020204" pitchFamily="34" charset="0"/>
              <a:cs typeface="Arial" panose="020B0604020202020204" pitchFamily="34" charset="0"/>
            </a:endParaRPr>
          </a:p>
          <a:p>
            <a:pPr marL="0" indent="0">
              <a:buNone/>
            </a:pPr>
            <a:r>
              <a:rPr lang="en-US" sz="2800" dirty="0" smtClean="0">
                <a:latin typeface="Arial" panose="020B0604020202020204" pitchFamily="34" charset="0"/>
                <a:cs typeface="Arial" panose="020B0604020202020204" pitchFamily="34" charset="0"/>
              </a:rPr>
              <a:t>If no one around you knows the answer – feel free to stop me and ask!</a:t>
            </a:r>
          </a:p>
          <a:p>
            <a:pPr marL="0" indent="0">
              <a:buNone/>
            </a:pPr>
            <a:endParaRPr lang="en-US" sz="2800" dirty="0">
              <a:latin typeface="Arial" panose="020B0604020202020204" pitchFamily="34" charset="0"/>
              <a:cs typeface="Arial" panose="020B0604020202020204" pitchFamily="34" charset="0"/>
            </a:endParaRPr>
          </a:p>
          <a:p>
            <a:pPr marL="0" indent="0">
              <a:buNone/>
            </a:pPr>
            <a:r>
              <a:rPr lang="en-US" sz="2200" dirty="0" smtClean="0">
                <a:latin typeface="Arial" panose="020B0604020202020204" pitchFamily="34" charset="0"/>
                <a:cs typeface="Arial" panose="020B0604020202020204" pitchFamily="34" charset="0"/>
              </a:rPr>
              <a:t>(We can Google it together </a:t>
            </a:r>
            <a:r>
              <a:rPr lang="en-US" sz="2200" dirty="0" smtClean="0">
                <a:latin typeface="Arial" panose="020B0604020202020204" pitchFamily="34" charset="0"/>
                <a:cs typeface="Arial" panose="020B0604020202020204" pitchFamily="34" charset="0"/>
                <a:sym typeface="Wingdings" panose="05000000000000000000" pitchFamily="2" charset="2"/>
              </a:rPr>
              <a:t>)</a:t>
            </a:r>
            <a:endParaRPr lang="en-US" sz="2200" dirty="0" smtClean="0">
              <a:latin typeface="Arial" panose="020B0604020202020204" pitchFamily="34" charset="0"/>
              <a:cs typeface="Arial" panose="020B0604020202020204" pitchFamily="34" charset="0"/>
            </a:endParaRP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38999" y="6294884"/>
            <a:ext cx="1891145" cy="310951"/>
          </a:xfrm>
          <a:prstGeom prst="rect">
            <a:avLst/>
          </a:prstGeom>
        </p:spPr>
      </p:pic>
    </p:spTree>
    <p:extLst>
      <p:ext uri="{BB962C8B-B14F-4D97-AF65-F5344CB8AC3E}">
        <p14:creationId xmlns:p14="http://schemas.microsoft.com/office/powerpoint/2010/main" val="404752420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lowchart: Process 8"/>
          <p:cNvSpPr/>
          <p:nvPr/>
        </p:nvSpPr>
        <p:spPr>
          <a:xfrm>
            <a:off x="376381" y="3840481"/>
            <a:ext cx="8447810" cy="4571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p:cNvSpPr>
            <a:spLocks noGrp="1"/>
          </p:cNvSpPr>
          <p:nvPr>
            <p:ph type="ctrTitle"/>
          </p:nvPr>
        </p:nvSpPr>
        <p:spPr>
          <a:xfrm>
            <a:off x="322695" y="2376249"/>
            <a:ext cx="8610600" cy="1464232"/>
          </a:xfrm>
        </p:spPr>
        <p:txBody>
          <a:bodyPr>
            <a:normAutofit/>
          </a:bodyPr>
          <a:lstStyle/>
          <a:p>
            <a:pPr algn="l"/>
            <a:r>
              <a:rPr lang="en-US" sz="6000" b="1" i="1" dirty="0" smtClean="0">
                <a:solidFill>
                  <a:schemeClr val="bg1"/>
                </a:solidFill>
                <a:latin typeface="Arial" panose="020B0604020202020204" pitchFamily="34" charset="0"/>
                <a:ea typeface="Roboto" panose="02000000000000000000" pitchFamily="2" charset="0"/>
                <a:cs typeface="Arial" panose="020B0604020202020204" pitchFamily="34" charset="0"/>
              </a:rPr>
              <a:t>A Primer on HTML/CSS</a:t>
            </a:r>
            <a:endParaRPr lang="en-US" sz="6000" b="1" i="1"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187867797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22238"/>
            <a:ext cx="8229600" cy="639762"/>
          </a:xfrm>
        </p:spPr>
        <p:txBody>
          <a:bodyPr>
            <a:noAutofit/>
          </a:bodyPr>
          <a:lstStyle/>
          <a:p>
            <a:pPr algn="l"/>
            <a:r>
              <a:rPr lang="en-US" sz="3600" b="1" dirty="0" smtClean="0">
                <a:solidFill>
                  <a:schemeClr val="bg1"/>
                </a:solidFill>
                <a:latin typeface="Arial" panose="020B0604020202020204" pitchFamily="34" charset="0"/>
                <a:cs typeface="Arial" panose="020B0604020202020204" pitchFamily="34" charset="0"/>
              </a:rPr>
              <a:t>HTML / CSS Definitions </a:t>
            </a:r>
            <a:r>
              <a:rPr lang="en-US" sz="1800" b="1" dirty="0" smtClean="0">
                <a:solidFill>
                  <a:schemeClr val="bg1"/>
                </a:solidFill>
                <a:latin typeface="Arial" panose="020B0604020202020204" pitchFamily="34" charset="0"/>
                <a:cs typeface="Arial" panose="020B0604020202020204" pitchFamily="34" charset="0"/>
              </a:rPr>
              <a:t>(*yawn* unimportant)</a:t>
            </a:r>
            <a:endParaRPr lang="en-US" sz="1800" b="1" dirty="0">
              <a:solidFill>
                <a:schemeClr val="bg1"/>
              </a:solidFill>
              <a:latin typeface="Arial" panose="020B0604020202020204" pitchFamily="34" charset="0"/>
              <a:cs typeface="Arial" panose="020B0604020202020204" pitchFamily="34" charset="0"/>
            </a:endParaRPr>
          </a:p>
        </p:txBody>
      </p:sp>
      <p:sp>
        <p:nvSpPr>
          <p:cNvPr id="6" name="Flowchart: Process 5"/>
          <p:cNvSpPr/>
          <p:nvPr/>
        </p:nvSpPr>
        <p:spPr>
          <a:xfrm>
            <a:off x="-13855" y="838200"/>
            <a:ext cx="9144000" cy="5791201"/>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457200" y="1143000"/>
            <a:ext cx="8153400" cy="4659630"/>
          </a:xfrm>
        </p:spPr>
        <p:txBody>
          <a:bodyPr>
            <a:normAutofit/>
          </a:bodyPr>
          <a:lstStyle/>
          <a:p>
            <a:r>
              <a:rPr lang="en-US" sz="2200" b="1" dirty="0" smtClean="0">
                <a:latin typeface="Arial" panose="020B0604020202020204" pitchFamily="34" charset="0"/>
                <a:cs typeface="Arial" panose="020B0604020202020204" pitchFamily="34" charset="0"/>
              </a:rPr>
              <a:t>HTML:</a:t>
            </a:r>
            <a:r>
              <a:rPr lang="en-US" sz="2200" dirty="0" smtClean="0">
                <a:latin typeface="Arial" panose="020B0604020202020204" pitchFamily="34" charset="0"/>
                <a:cs typeface="Arial" panose="020B0604020202020204" pitchFamily="34" charset="0"/>
              </a:rPr>
              <a:t> Hypertext Markup Language – (Content)</a:t>
            </a:r>
          </a:p>
          <a:p>
            <a:endParaRPr lang="en-US" sz="2200" dirty="0">
              <a:latin typeface="Arial" panose="020B0604020202020204" pitchFamily="34" charset="0"/>
              <a:cs typeface="Arial" panose="020B0604020202020204" pitchFamily="34" charset="0"/>
            </a:endParaRPr>
          </a:p>
          <a:p>
            <a:r>
              <a:rPr lang="en-US" sz="2200" b="1" dirty="0" smtClean="0">
                <a:latin typeface="Arial" panose="020B0604020202020204" pitchFamily="34" charset="0"/>
                <a:cs typeface="Arial" panose="020B0604020202020204" pitchFamily="34" charset="0"/>
              </a:rPr>
              <a:t>CSS: </a:t>
            </a:r>
            <a:r>
              <a:rPr lang="en-US" sz="2200" dirty="0" smtClean="0">
                <a:latin typeface="Arial" panose="020B0604020202020204" pitchFamily="34" charset="0"/>
                <a:cs typeface="Arial" panose="020B0604020202020204" pitchFamily="34" charset="0"/>
              </a:rPr>
              <a:t>Cascading Style Sheets – (Appearance)</a:t>
            </a:r>
          </a:p>
          <a:p>
            <a:endParaRPr lang="en-US" sz="2200" b="1" dirty="0" smtClean="0">
              <a:latin typeface="Arial" panose="020B0604020202020204" pitchFamily="34" charset="0"/>
              <a:cs typeface="Arial" panose="020B0604020202020204" pitchFamily="34" charset="0"/>
            </a:endParaRPr>
          </a:p>
          <a:p>
            <a:r>
              <a:rPr lang="en-US" sz="2200" b="1" dirty="0" smtClean="0">
                <a:latin typeface="Arial" panose="020B0604020202020204" pitchFamily="34" charset="0"/>
                <a:cs typeface="Arial" panose="020B0604020202020204" pitchFamily="34" charset="0"/>
              </a:rPr>
              <a:t>HTML/CSS are the “languages of the web”. </a:t>
            </a:r>
            <a:r>
              <a:rPr lang="en-US" sz="2200" dirty="0" smtClean="0">
                <a:latin typeface="Arial" panose="020B0604020202020204" pitchFamily="34" charset="0"/>
                <a:cs typeface="Arial" panose="020B0604020202020204" pitchFamily="34" charset="0"/>
              </a:rPr>
              <a:t>Together they define both the content and the aesthetics of a webpage – handling everything from the layouts, colors, fonts, and content placement.  </a:t>
            </a:r>
            <a:r>
              <a:rPr lang="en-US" sz="1400" dirty="0" smtClean="0">
                <a:latin typeface="Arial" panose="020B0604020202020204" pitchFamily="34" charset="0"/>
                <a:cs typeface="Arial" panose="020B0604020202020204" pitchFamily="34" charset="0"/>
              </a:rPr>
              <a:t>(</a:t>
            </a:r>
            <a:r>
              <a:rPr lang="en-US" sz="1400" dirty="0" err="1" smtClean="0">
                <a:latin typeface="Arial" panose="020B0604020202020204" pitchFamily="34" charset="0"/>
                <a:cs typeface="Arial" panose="020B0604020202020204" pitchFamily="34" charset="0"/>
              </a:rPr>
              <a:t>Javascript</a:t>
            </a:r>
            <a:r>
              <a:rPr lang="en-US" sz="1400" dirty="0" smtClean="0">
                <a:latin typeface="Arial" panose="020B0604020202020204" pitchFamily="34" charset="0"/>
                <a:cs typeface="Arial" panose="020B0604020202020204" pitchFamily="34" charset="0"/>
              </a:rPr>
              <a:t> is the third – handling logic, animation, etc.)</a:t>
            </a: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38999" y="6294884"/>
            <a:ext cx="1891145" cy="310951"/>
          </a:xfrm>
          <a:prstGeom prst="rect">
            <a:avLst/>
          </a:prstGeom>
        </p:spPr>
      </p:pic>
      <p:pic>
        <p:nvPicPr>
          <p:cNvPr id="307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9286" y="4631588"/>
            <a:ext cx="1873914" cy="14942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43200" y="4648200"/>
            <a:ext cx="2971799" cy="14921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4934343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587</TotalTime>
  <Words>1612</Words>
  <Application>Microsoft Office PowerPoint</Application>
  <PresentationFormat>On-screen Show (4:3)</PresentationFormat>
  <Paragraphs>291</Paragraphs>
  <Slides>65</Slides>
  <Notes>0</Notes>
  <HiddenSlides>0</HiddenSlides>
  <MMClips>0</MMClips>
  <ScaleCrop>false</ScaleCrop>
  <HeadingPairs>
    <vt:vector size="4" baseType="variant">
      <vt:variant>
        <vt:lpstr>Theme</vt:lpstr>
      </vt:variant>
      <vt:variant>
        <vt:i4>1</vt:i4>
      </vt:variant>
      <vt:variant>
        <vt:lpstr>Slide Titles</vt:lpstr>
      </vt:variant>
      <vt:variant>
        <vt:i4>65</vt:i4>
      </vt:variant>
    </vt:vector>
  </HeadingPairs>
  <TitlesOfParts>
    <vt:vector size="66" baseType="lpstr">
      <vt:lpstr>Office Theme</vt:lpstr>
      <vt:lpstr>PowerPoint Presentation</vt:lpstr>
      <vt:lpstr>DevChat #1 Intro to Twitter Bootstrap:  A Crash Course on Web Development for Noobs</vt:lpstr>
      <vt:lpstr>Introduction</vt:lpstr>
      <vt:lpstr>Learning is Frustrating</vt:lpstr>
      <vt:lpstr>Agenda</vt:lpstr>
      <vt:lpstr>What to Takeaway!</vt:lpstr>
      <vt:lpstr>How to Keep Up!</vt:lpstr>
      <vt:lpstr>A Primer on HTML/CSS</vt:lpstr>
      <vt:lpstr>HTML / CSS Definitions (*yawn* unimportant)</vt:lpstr>
      <vt:lpstr>Key HTML Tags</vt:lpstr>
      <vt:lpstr>Basic HTML Example </vt:lpstr>
      <vt:lpstr>Basic HTML Example </vt:lpstr>
      <vt:lpstr>Basic HTML Example </vt:lpstr>
      <vt:lpstr>CSS Selectors: “Classes” and “IDs”</vt:lpstr>
      <vt:lpstr>CSS Selector Example</vt:lpstr>
      <vt:lpstr>Key CSS Attributes</vt:lpstr>
      <vt:lpstr>Enter CSS!</vt:lpstr>
      <vt:lpstr>Our basic website after css…</vt:lpstr>
      <vt:lpstr>Our basic website after css…</vt:lpstr>
      <vt:lpstr>HTML / CSS Analogy</vt:lpstr>
      <vt:lpstr>Powerful Duo</vt:lpstr>
      <vt:lpstr>Powerful Duo</vt:lpstr>
      <vt:lpstr>Behold! Bootstrap</vt:lpstr>
      <vt:lpstr>Bootstrap Definition</vt:lpstr>
      <vt:lpstr>Why Use Bootstrap? (#1)</vt:lpstr>
      <vt:lpstr>Why Use Bootstrap? (#2)</vt:lpstr>
      <vt:lpstr>HTML / CSS / Bootstrap Analogy</vt:lpstr>
      <vt:lpstr>Our basic website with Bootstrap…</vt:lpstr>
      <vt:lpstr>Sketching / Grid Layouts</vt:lpstr>
      <vt:lpstr>Importance of Sketches</vt:lpstr>
      <vt:lpstr>Designing with a Grid in Mind</vt:lpstr>
      <vt:lpstr>Facebook’s Grid</vt:lpstr>
      <vt:lpstr>A More Complex Grid…</vt:lpstr>
      <vt:lpstr>A More Complex Grid…</vt:lpstr>
      <vt:lpstr>Tools for Sketch / Grid Creation</vt:lpstr>
      <vt:lpstr>Key Bootstrap Parts</vt:lpstr>
      <vt:lpstr>Bootstrap Guide</vt:lpstr>
      <vt:lpstr>Incorporating Bootstrap</vt:lpstr>
      <vt:lpstr>Bootstrap Grid System</vt:lpstr>
      <vt:lpstr>Bootstrap Typography</vt:lpstr>
      <vt:lpstr>Bootstrap Buttons</vt:lpstr>
      <vt:lpstr>Bootstrap Navbar</vt:lpstr>
      <vt:lpstr>Bootstrap Jumbotron</vt:lpstr>
      <vt:lpstr>Bootstrap Glyphicons</vt:lpstr>
      <vt:lpstr>Bootstrap Tables</vt:lpstr>
      <vt:lpstr>Bootstrap Forms</vt:lpstr>
      <vt:lpstr>Time to Build!</vt:lpstr>
      <vt:lpstr>Step 1: Grab Initializer</vt:lpstr>
      <vt:lpstr>Step 2: Examine Sketch</vt:lpstr>
      <vt:lpstr>Step 3: Grab Swatches / Background Imgs</vt:lpstr>
      <vt:lpstr>Step 4: Page Title / Menu Items</vt:lpstr>
      <vt:lpstr>Step 5: About Skeleton</vt:lpstr>
      <vt:lpstr>Step 6: Other Skeletons</vt:lpstr>
      <vt:lpstr>Step 9: Placeholder Images</vt:lpstr>
      <vt:lpstr>Step 10: Glyphicons</vt:lpstr>
      <vt:lpstr>Step 11: Tables!</vt:lpstr>
      <vt:lpstr>Step 12: Google Maps</vt:lpstr>
      <vt:lpstr>Step 13: Navigation Anchors</vt:lpstr>
      <vt:lpstr>Step 14: Background / Aesthetics</vt:lpstr>
      <vt:lpstr>Step 14: Scrolling Navbar</vt:lpstr>
      <vt:lpstr>Step 15: Jumbotron Color</vt:lpstr>
      <vt:lpstr>Step 16: Modal!</vt:lpstr>
      <vt:lpstr>Step 17: Fin!</vt:lpstr>
      <vt:lpstr>Questions?</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DevChat #1 Introduction to Twitter Bootstrap:  Web Development for Noobs</dc:title>
  <dc:creator>ahaque89</dc:creator>
  <cp:lastModifiedBy>ahaque89</cp:lastModifiedBy>
  <cp:revision>257</cp:revision>
  <dcterms:created xsi:type="dcterms:W3CDTF">2015-01-20T17:19:00Z</dcterms:created>
  <dcterms:modified xsi:type="dcterms:W3CDTF">2015-01-24T05:54:55Z</dcterms:modified>
</cp:coreProperties>
</file>